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3"/>
  </p:notesMasterIdLst>
  <p:sldIdLst>
    <p:sldId id="268" r:id="rId2"/>
    <p:sldId id="258" r:id="rId3"/>
    <p:sldId id="256" r:id="rId4"/>
    <p:sldId id="257" r:id="rId5"/>
    <p:sldId id="260" r:id="rId6"/>
    <p:sldId id="261" r:id="rId7"/>
    <p:sldId id="269" r:id="rId8"/>
    <p:sldId id="262" r:id="rId9"/>
    <p:sldId id="267" r:id="rId10"/>
    <p:sldId id="266" r:id="rId11"/>
    <p:sldId id="264" r:id="rId12"/>
  </p:sldIdLst>
  <p:sldSz cx="9144000" cy="6858000" type="screen4x3"/>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97"/>
    <p:restoredTop sz="94648"/>
  </p:normalViewPr>
  <p:slideViewPr>
    <p:cSldViewPr snapToGrid="0" snapToObjects="1">
      <p:cViewPr>
        <p:scale>
          <a:sx n="70" d="100"/>
          <a:sy n="70" d="100"/>
        </p:scale>
        <p:origin x="-660" y="10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image" Target="../media/image9.emf"/></Relationships>
</file>

<file path=ppt/media/image1.tiff>
</file>

<file path=ppt/media/image2.tiff>
</file>

<file path=ppt/media/image3.tiff>
</file>

<file path=ppt/media/image4.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669466-B986-BD4D-A561-199CD9920F43}" type="datetimeFigureOut">
              <a:rPr lang="en-GB" smtClean="0"/>
              <a:t>24/01/2017</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ABA0CF-18D2-424D-ACBC-26F6FE0582F6}" type="slidenum">
              <a:rPr lang="en-GB" smtClean="0"/>
              <a:t>‹#›</a:t>
            </a:fld>
            <a:endParaRPr lang="en-GB"/>
          </a:p>
        </p:txBody>
      </p:sp>
    </p:spTree>
    <p:extLst>
      <p:ext uri="{BB962C8B-B14F-4D97-AF65-F5344CB8AC3E}">
        <p14:creationId xmlns:p14="http://schemas.microsoft.com/office/powerpoint/2010/main" val="158136080"/>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B71091BC-89D0-2241-8DE6-337DFCC57038}" type="slidenum">
              <a:rPr lang="en-GB" smtClean="0"/>
              <a:t>10</a:t>
            </a:fld>
            <a:endParaRPr lang="en-GB"/>
          </a:p>
        </p:txBody>
      </p:sp>
    </p:spTree>
    <p:extLst>
      <p:ext uri="{BB962C8B-B14F-4D97-AF65-F5344CB8AC3E}">
        <p14:creationId xmlns:p14="http://schemas.microsoft.com/office/powerpoint/2010/main" val="1836367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828B477-2435-AB44-8215-26446CEC8CF5}" type="datetimeFigureOut">
              <a:rPr lang="en-GB" smtClean="0"/>
              <a:t>24/01/2017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828B477-2435-AB44-8215-26446CEC8CF5}" type="datetimeFigureOut">
              <a:rPr lang="en-GB" smtClean="0"/>
              <a:t>24/01/2017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828B477-2435-AB44-8215-26446CEC8CF5}" type="datetimeFigureOut">
              <a:rPr lang="en-GB" smtClean="0"/>
              <a:t>24/01/2017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828B477-2435-AB44-8215-26446CEC8CF5}" type="datetimeFigureOut">
              <a:rPr lang="en-GB" smtClean="0"/>
              <a:t>24/01/2017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828B477-2435-AB44-8215-26446CEC8CF5}" type="datetimeFigureOut">
              <a:rPr lang="en-GB" smtClean="0"/>
              <a:t>24/01/2017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828B477-2435-AB44-8215-26446CEC8CF5}" type="datetimeFigureOut">
              <a:rPr lang="en-GB" smtClean="0"/>
              <a:t>24/01/2017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828B477-2435-AB44-8215-26446CEC8CF5}" type="datetimeFigureOut">
              <a:rPr lang="en-GB" smtClean="0"/>
              <a:t>24/01/2017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828B477-2435-AB44-8215-26446CEC8CF5}" type="datetimeFigureOut">
              <a:rPr lang="en-GB" smtClean="0"/>
              <a:t>24/01/2017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28B477-2435-AB44-8215-26446CEC8CF5}" type="datetimeFigureOut">
              <a:rPr lang="en-GB" smtClean="0"/>
              <a:t>24/01/2017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28B477-2435-AB44-8215-26446CEC8CF5}" type="datetimeFigureOut">
              <a:rPr lang="en-GB" smtClean="0"/>
              <a:t>24/01/2017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28B477-2435-AB44-8215-26446CEC8CF5}" type="datetimeFigureOut">
              <a:rPr lang="en-GB" smtClean="0"/>
              <a:t>24/01/2017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12313F9-C238-E948-B819-77D491B0689D}" type="slidenum">
              <a:rPr lang="en-GB" smtClean="0"/>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28B477-2435-AB44-8215-26446CEC8CF5}" type="datetimeFigureOut">
              <a:rPr lang="en-GB" smtClean="0"/>
              <a:t>24/01/2017</a:t>
            </a:fld>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313F9-C238-E948-B819-77D491B0689D}" type="slidenum">
              <a:rPr lang="en-GB" smtClean="0"/>
              <a:t>‹#›</a:t>
            </a:fld>
            <a:endParaRPr lang="en-GB"/>
          </a:p>
        </p:txBody>
      </p:sp>
    </p:spTree>
    <p:extLst>
      <p:ext uri="{BB962C8B-B14F-4D97-AF65-F5344CB8AC3E}">
        <p14:creationId xmlns:p14="http://schemas.microsoft.com/office/powerpoint/2010/main" val="165083364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notesSlide" Target="../notesSlides/notesSlide1.xml"/><Relationship Id="rId7" Type="http://schemas.openxmlformats.org/officeDocument/2006/relationships/image" Target="../media/image10.e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3.bin"/><Relationship Id="rId5" Type="http://schemas.openxmlformats.org/officeDocument/2006/relationships/image" Target="../media/image9.emf"/><Relationship Id="rId4" Type="http://schemas.openxmlformats.org/officeDocument/2006/relationships/oleObject" Target="../embeddings/oleObject2.bin"/><Relationship Id="rId9" Type="http://schemas.openxmlformats.org/officeDocument/2006/relationships/image" Target="../media/image11.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1.xml"/><Relationship Id="rId5" Type="http://schemas.openxmlformats.org/officeDocument/2006/relationships/image" Target="../media/image6.tiff"/><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2963" y="551969"/>
            <a:ext cx="6118906" cy="1077218"/>
          </a:xfrm>
          <a:prstGeom prst="rect">
            <a:avLst/>
          </a:prstGeom>
          <a:noFill/>
        </p:spPr>
        <p:txBody>
          <a:bodyPr wrap="square" rtlCol="0">
            <a:spAutoFit/>
          </a:bodyPr>
          <a:lstStyle/>
          <a:p>
            <a:r>
              <a:rPr lang="en-GB" sz="3200" dirty="0" smtClean="0"/>
              <a:t>Statistical </a:t>
            </a:r>
            <a:r>
              <a:rPr lang="en-GB" sz="3200" dirty="0" smtClean="0"/>
              <a:t>Methods: </a:t>
            </a:r>
          </a:p>
          <a:p>
            <a:r>
              <a:rPr lang="en-GB" sz="3200" dirty="0" smtClean="0"/>
              <a:t>Exploring high </a:t>
            </a:r>
            <a:r>
              <a:rPr lang="en-GB" sz="3200" dirty="0" smtClean="0"/>
              <a:t>dimensional </a:t>
            </a:r>
            <a:r>
              <a:rPr lang="en-GB" sz="3200" dirty="0" smtClean="0"/>
              <a:t>data</a:t>
            </a:r>
            <a:endParaRPr lang="en-GB" sz="3200" dirty="0"/>
          </a:p>
        </p:txBody>
      </p:sp>
      <p:sp>
        <p:nvSpPr>
          <p:cNvPr id="10" name="TextBox 9"/>
          <p:cNvSpPr txBox="1"/>
          <p:nvPr/>
        </p:nvSpPr>
        <p:spPr>
          <a:xfrm>
            <a:off x="472963" y="1897046"/>
            <a:ext cx="3154005" cy="461665"/>
          </a:xfrm>
          <a:prstGeom prst="rect">
            <a:avLst/>
          </a:prstGeom>
          <a:noFill/>
        </p:spPr>
        <p:txBody>
          <a:bodyPr wrap="none" rtlCol="0">
            <a:spAutoFit/>
          </a:bodyPr>
          <a:lstStyle/>
          <a:p>
            <a:r>
              <a:rPr lang="en-GB" sz="2400" b="1" dirty="0" smtClean="0"/>
              <a:t>Unsupervised Methods</a:t>
            </a:r>
            <a:endParaRPr lang="en-GB" sz="2400" b="1" dirty="0"/>
          </a:p>
        </p:txBody>
      </p:sp>
      <p:sp>
        <p:nvSpPr>
          <p:cNvPr id="11" name="TextBox 10"/>
          <p:cNvSpPr txBox="1"/>
          <p:nvPr/>
        </p:nvSpPr>
        <p:spPr>
          <a:xfrm>
            <a:off x="537371" y="2481370"/>
            <a:ext cx="3638844" cy="584775"/>
          </a:xfrm>
          <a:prstGeom prst="rect">
            <a:avLst/>
          </a:prstGeom>
          <a:noFill/>
        </p:spPr>
        <p:txBody>
          <a:bodyPr wrap="square" rtlCol="0">
            <a:spAutoFit/>
          </a:bodyPr>
          <a:lstStyle/>
          <a:p>
            <a:pPr marL="285750" indent="-285750">
              <a:buFont typeface="Arial" panose="020B0604020202020204" pitchFamily="34" charset="0"/>
              <a:buChar char="•"/>
            </a:pPr>
            <a:r>
              <a:rPr lang="en-GB" sz="1600" dirty="0" smtClean="0"/>
              <a:t>Principal Component Analysis, PCA</a:t>
            </a:r>
          </a:p>
          <a:p>
            <a:pPr marL="285750" indent="-285750">
              <a:buFont typeface="Arial" panose="020B0604020202020204" pitchFamily="34" charset="0"/>
              <a:buChar char="•"/>
            </a:pPr>
            <a:r>
              <a:rPr lang="en-GB" sz="1600" dirty="0" smtClean="0"/>
              <a:t>Hierarchical Clustering</a:t>
            </a:r>
          </a:p>
        </p:txBody>
      </p:sp>
      <p:sp>
        <p:nvSpPr>
          <p:cNvPr id="12" name="TextBox 11"/>
          <p:cNvSpPr txBox="1"/>
          <p:nvPr/>
        </p:nvSpPr>
        <p:spPr>
          <a:xfrm>
            <a:off x="421269" y="3460517"/>
            <a:ext cx="2810962" cy="461665"/>
          </a:xfrm>
          <a:prstGeom prst="rect">
            <a:avLst/>
          </a:prstGeom>
          <a:noFill/>
        </p:spPr>
        <p:txBody>
          <a:bodyPr wrap="none" rtlCol="0">
            <a:spAutoFit/>
          </a:bodyPr>
          <a:lstStyle/>
          <a:p>
            <a:r>
              <a:rPr lang="en-GB" sz="2400" b="1" dirty="0" smtClean="0"/>
              <a:t>Supervised Methods</a:t>
            </a:r>
            <a:endParaRPr lang="en-GB" sz="2400" b="1" dirty="0"/>
          </a:p>
        </p:txBody>
      </p:sp>
      <p:sp>
        <p:nvSpPr>
          <p:cNvPr id="13" name="TextBox 12"/>
          <p:cNvSpPr txBox="1"/>
          <p:nvPr/>
        </p:nvSpPr>
        <p:spPr>
          <a:xfrm>
            <a:off x="485677" y="4044840"/>
            <a:ext cx="3105937" cy="1323439"/>
          </a:xfrm>
          <a:prstGeom prst="rect">
            <a:avLst/>
          </a:prstGeom>
          <a:noFill/>
        </p:spPr>
        <p:txBody>
          <a:bodyPr wrap="square" rtlCol="0">
            <a:spAutoFit/>
          </a:bodyPr>
          <a:lstStyle/>
          <a:p>
            <a:pPr marL="285750" indent="-285750">
              <a:buFont typeface="Arial" panose="020B0604020202020204" pitchFamily="34" charset="0"/>
              <a:buChar char="•"/>
            </a:pPr>
            <a:r>
              <a:rPr lang="en-GB" sz="1600" dirty="0" smtClean="0"/>
              <a:t>Regularised Linear Regression</a:t>
            </a:r>
          </a:p>
          <a:p>
            <a:pPr marL="628650" lvl="1" indent="-285750">
              <a:buFont typeface="Arial" panose="020B0604020202020204" pitchFamily="34" charset="0"/>
              <a:buChar char="•"/>
            </a:pPr>
            <a:r>
              <a:rPr lang="en-GB" sz="1600" dirty="0" smtClean="0"/>
              <a:t>Ridge</a:t>
            </a:r>
          </a:p>
          <a:p>
            <a:pPr marL="628650" lvl="1" indent="-285750">
              <a:buFont typeface="Arial" panose="020B0604020202020204" pitchFamily="34" charset="0"/>
              <a:buChar char="•"/>
            </a:pPr>
            <a:r>
              <a:rPr lang="en-GB" sz="1600" dirty="0" smtClean="0"/>
              <a:t>Lasso</a:t>
            </a:r>
          </a:p>
          <a:p>
            <a:pPr marL="628650" lvl="1" indent="-285750">
              <a:buFont typeface="Arial" panose="020B0604020202020204" pitchFamily="34" charset="0"/>
              <a:buChar char="•"/>
            </a:pPr>
            <a:r>
              <a:rPr lang="en-GB" sz="1600" dirty="0" smtClean="0"/>
              <a:t>Elastic Net</a:t>
            </a:r>
          </a:p>
          <a:p>
            <a:pPr marL="285750" indent="-285750">
              <a:buFont typeface="Arial" panose="020B0604020202020204" pitchFamily="34" charset="0"/>
              <a:buChar char="•"/>
            </a:pPr>
            <a:endParaRPr lang="en-GB" sz="1600" dirty="0" smtClean="0"/>
          </a:p>
        </p:txBody>
      </p:sp>
      <p:sp>
        <p:nvSpPr>
          <p:cNvPr id="15" name="TextBox 14"/>
          <p:cNvSpPr txBox="1"/>
          <p:nvPr/>
        </p:nvSpPr>
        <p:spPr>
          <a:xfrm>
            <a:off x="3736152" y="3871715"/>
            <a:ext cx="413896" cy="646331"/>
          </a:xfrm>
          <a:prstGeom prst="rect">
            <a:avLst/>
          </a:prstGeom>
          <a:noFill/>
        </p:spPr>
        <p:txBody>
          <a:bodyPr wrap="none" rtlCol="0">
            <a:spAutoFit/>
          </a:bodyPr>
          <a:lstStyle/>
          <a:p>
            <a:r>
              <a:rPr lang="en-GB" sz="3600" b="1" dirty="0"/>
              <a:t>+</a:t>
            </a:r>
          </a:p>
        </p:txBody>
      </p:sp>
      <p:sp>
        <p:nvSpPr>
          <p:cNvPr id="16" name="TextBox 15"/>
          <p:cNvSpPr txBox="1"/>
          <p:nvPr/>
        </p:nvSpPr>
        <p:spPr>
          <a:xfrm>
            <a:off x="6455390" y="4044839"/>
            <a:ext cx="1838015" cy="830997"/>
          </a:xfrm>
          <a:prstGeom prst="rect">
            <a:avLst/>
          </a:prstGeom>
          <a:noFill/>
        </p:spPr>
        <p:txBody>
          <a:bodyPr wrap="square" rtlCol="0">
            <a:spAutoFit/>
          </a:bodyPr>
          <a:lstStyle/>
          <a:p>
            <a:pPr algn="ctr"/>
            <a:r>
              <a:rPr lang="en-GB" sz="1600" dirty="0"/>
              <a:t>Molecular Interaction </a:t>
            </a:r>
            <a:r>
              <a:rPr lang="en-GB" sz="1600" dirty="0" smtClean="0"/>
              <a:t>Network</a:t>
            </a:r>
            <a:endParaRPr lang="en-GB" sz="1600" dirty="0"/>
          </a:p>
        </p:txBody>
      </p:sp>
      <p:sp>
        <p:nvSpPr>
          <p:cNvPr id="17" name="TextBox 16"/>
          <p:cNvSpPr txBox="1"/>
          <p:nvPr/>
        </p:nvSpPr>
        <p:spPr>
          <a:xfrm>
            <a:off x="4671226" y="4044839"/>
            <a:ext cx="910232" cy="338554"/>
          </a:xfrm>
          <a:prstGeom prst="rect">
            <a:avLst/>
          </a:prstGeom>
          <a:noFill/>
        </p:spPr>
        <p:txBody>
          <a:bodyPr wrap="square" rtlCol="0">
            <a:spAutoFit/>
          </a:bodyPr>
          <a:lstStyle/>
          <a:p>
            <a:r>
              <a:rPr lang="en-GB" sz="1600" dirty="0" smtClean="0"/>
              <a:t>Sparsity</a:t>
            </a:r>
            <a:endParaRPr lang="en-GB" sz="1600" dirty="0"/>
          </a:p>
        </p:txBody>
      </p:sp>
      <p:sp>
        <p:nvSpPr>
          <p:cNvPr id="18" name="TextBox 17"/>
          <p:cNvSpPr txBox="1"/>
          <p:nvPr/>
        </p:nvSpPr>
        <p:spPr>
          <a:xfrm>
            <a:off x="5807119" y="3871714"/>
            <a:ext cx="413896" cy="646331"/>
          </a:xfrm>
          <a:prstGeom prst="rect">
            <a:avLst/>
          </a:prstGeom>
          <a:noFill/>
        </p:spPr>
        <p:txBody>
          <a:bodyPr wrap="none" rtlCol="0">
            <a:spAutoFit/>
          </a:bodyPr>
          <a:lstStyle/>
          <a:p>
            <a:r>
              <a:rPr lang="en-GB" sz="3600" b="1" dirty="0"/>
              <a:t>+</a:t>
            </a:r>
          </a:p>
        </p:txBody>
      </p:sp>
      <p:sp>
        <p:nvSpPr>
          <p:cNvPr id="19" name="TextBox 18"/>
          <p:cNvSpPr txBox="1"/>
          <p:nvPr/>
        </p:nvSpPr>
        <p:spPr>
          <a:xfrm>
            <a:off x="441835" y="5131562"/>
            <a:ext cx="3503493" cy="1077218"/>
          </a:xfrm>
          <a:prstGeom prst="rect">
            <a:avLst/>
          </a:prstGeom>
          <a:noFill/>
        </p:spPr>
        <p:txBody>
          <a:bodyPr wrap="square" rtlCol="0">
            <a:spAutoFit/>
          </a:bodyPr>
          <a:lstStyle/>
          <a:p>
            <a:pPr marL="285750" indent="-285750">
              <a:buFont typeface="Arial" panose="020B0604020202020204" pitchFamily="34" charset="0"/>
              <a:buChar char="•"/>
            </a:pPr>
            <a:r>
              <a:rPr lang="en-GB" sz="1600" dirty="0" smtClean="0"/>
              <a:t>Machine Learning</a:t>
            </a:r>
          </a:p>
          <a:p>
            <a:pPr marL="628650" lvl="1" indent="-285750">
              <a:buFontTx/>
              <a:buChar char="-"/>
            </a:pPr>
            <a:r>
              <a:rPr lang="en-GB" sz="1600" dirty="0" smtClean="0"/>
              <a:t>Random Forrest</a:t>
            </a:r>
          </a:p>
          <a:p>
            <a:pPr marL="628650" lvl="1" indent="-285750">
              <a:buFontTx/>
              <a:buChar char="-"/>
            </a:pPr>
            <a:r>
              <a:rPr lang="en-GB" sz="1600" dirty="0" smtClean="0"/>
              <a:t>Support Vector Machine</a:t>
            </a:r>
          </a:p>
          <a:p>
            <a:pPr marL="628650" lvl="1" indent="-285750">
              <a:buFontTx/>
              <a:buChar char="-"/>
            </a:pPr>
            <a:r>
              <a:rPr lang="en-GB" sz="1600" dirty="0" smtClean="0"/>
              <a:t>Neural Networks</a:t>
            </a:r>
            <a:endParaRPr lang="en-GB" sz="1600" dirty="0"/>
          </a:p>
        </p:txBody>
      </p:sp>
      <p:sp>
        <p:nvSpPr>
          <p:cNvPr id="20" name="TextBox 19"/>
          <p:cNvSpPr txBox="1"/>
          <p:nvPr/>
        </p:nvSpPr>
        <p:spPr>
          <a:xfrm>
            <a:off x="421269" y="6208780"/>
            <a:ext cx="3503493" cy="338554"/>
          </a:xfrm>
          <a:prstGeom prst="rect">
            <a:avLst/>
          </a:prstGeom>
          <a:noFill/>
        </p:spPr>
        <p:txBody>
          <a:bodyPr wrap="square" rtlCol="0">
            <a:spAutoFit/>
          </a:bodyPr>
          <a:lstStyle/>
          <a:p>
            <a:pPr marL="285750" indent="-285750">
              <a:buFont typeface="Arial" panose="020B0604020202020204" pitchFamily="34" charset="0"/>
              <a:buChar char="•"/>
            </a:pPr>
            <a:r>
              <a:rPr lang="en-GB" sz="1600" dirty="0" smtClean="0"/>
              <a:t>…</a:t>
            </a:r>
            <a:endParaRPr lang="en-GB" sz="1600" dirty="0"/>
          </a:p>
        </p:txBody>
      </p:sp>
    </p:spTree>
    <p:extLst>
      <p:ext uri="{BB962C8B-B14F-4D97-AF65-F5344CB8AC3E}">
        <p14:creationId xmlns:p14="http://schemas.microsoft.com/office/powerpoint/2010/main" val="129519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13"/>
                                        </p:tgtEl>
                                      </p:cBhvr>
                                    </p:animEffect>
                                    <p:animScale>
                                      <p:cBhvr>
                                        <p:cTn id="7" dur="250" autoRev="1" fill="hold"/>
                                        <p:tgtEl>
                                          <p:spTgt spid="13"/>
                                        </p:tgtEl>
                                      </p:cBhvr>
                                      <p:by x="105000" y="105000"/>
                                    </p:animScale>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par>
                          <p:cTn id="17" fill="hold">
                            <p:stCondLst>
                              <p:cond delay="500"/>
                            </p:stCondLst>
                            <p:childTnLst>
                              <p:par>
                                <p:cTn id="18" presetID="1"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childTnLst>
                          </p:cTn>
                        </p:par>
                        <p:par>
                          <p:cTn id="20" fill="hold">
                            <p:stCondLst>
                              <p:cond delay="500"/>
                            </p:stCondLst>
                            <p:childTnLst>
                              <p:par>
                                <p:cTn id="21" presetID="26" presetClass="emph" presetSubtype="0" fill="hold" grpId="1" nodeType="afterEffect">
                                  <p:stCondLst>
                                    <p:cond delay="0"/>
                                  </p:stCondLst>
                                  <p:childTnLst>
                                    <p:animEffect transition="out" filter="fade">
                                      <p:cBhvr>
                                        <p:cTn id="22" dur="500" tmFilter="0, 0; .2, .5; .8, .5; 1, 0"/>
                                        <p:tgtEl>
                                          <p:spTgt spid="15"/>
                                        </p:tgtEl>
                                      </p:cBhvr>
                                    </p:animEffect>
                                    <p:animScale>
                                      <p:cBhvr>
                                        <p:cTn id="23" dur="250" autoRev="1" fill="hold"/>
                                        <p:tgtEl>
                                          <p:spTgt spid="15"/>
                                        </p:tgtEl>
                                      </p:cBhvr>
                                      <p:by x="105000" y="105000"/>
                                    </p:animScale>
                                  </p:childTnLst>
                                </p:cTn>
                              </p:par>
                              <p:par>
                                <p:cTn id="24" presetID="26" presetClass="emph" presetSubtype="0" fill="hold" grpId="1" nodeType="withEffect">
                                  <p:stCondLst>
                                    <p:cond delay="0"/>
                                  </p:stCondLst>
                                  <p:childTnLst>
                                    <p:animEffect transition="out" filter="fade">
                                      <p:cBhvr>
                                        <p:cTn id="25" dur="500" tmFilter="0, 0; .2, .5; .8, .5; 1, 0"/>
                                        <p:tgtEl>
                                          <p:spTgt spid="17"/>
                                        </p:tgtEl>
                                      </p:cBhvr>
                                    </p:animEffect>
                                    <p:animScale>
                                      <p:cBhvr>
                                        <p:cTn id="26" dur="250" autoRev="1" fill="hold"/>
                                        <p:tgtEl>
                                          <p:spTgt spid="17"/>
                                        </p:tgtEl>
                                      </p:cBhvr>
                                      <p:by x="105000" y="105000"/>
                                    </p:animScale>
                                  </p:childTnLst>
                                </p:cTn>
                              </p:par>
                              <p:par>
                                <p:cTn id="27" presetID="26" presetClass="emph" presetSubtype="0" fill="hold" grpId="1" nodeType="withEffect">
                                  <p:stCondLst>
                                    <p:cond delay="0"/>
                                  </p:stCondLst>
                                  <p:childTnLst>
                                    <p:animEffect transition="out" filter="fade">
                                      <p:cBhvr>
                                        <p:cTn id="28" dur="500" tmFilter="0, 0; .2, .5; .8, .5; 1, 0"/>
                                        <p:tgtEl>
                                          <p:spTgt spid="18"/>
                                        </p:tgtEl>
                                      </p:cBhvr>
                                    </p:animEffect>
                                    <p:animScale>
                                      <p:cBhvr>
                                        <p:cTn id="29" dur="250" autoRev="1" fill="hold"/>
                                        <p:tgtEl>
                                          <p:spTgt spid="18"/>
                                        </p:tgtEl>
                                      </p:cBhvr>
                                      <p:by x="105000" y="105000"/>
                                    </p:animScale>
                                  </p:childTnLst>
                                </p:cTn>
                              </p:par>
                              <p:par>
                                <p:cTn id="30" presetID="26" presetClass="emph" presetSubtype="0" fill="hold" grpId="1" nodeType="withEffect">
                                  <p:stCondLst>
                                    <p:cond delay="0"/>
                                  </p:stCondLst>
                                  <p:childTnLst>
                                    <p:animEffect transition="out" filter="fade">
                                      <p:cBhvr>
                                        <p:cTn id="31" dur="500" tmFilter="0, 0; .2, .5; .8, .5; 1, 0"/>
                                        <p:tgtEl>
                                          <p:spTgt spid="16"/>
                                        </p:tgtEl>
                                      </p:cBhvr>
                                    </p:animEffect>
                                    <p:animScale>
                                      <p:cBhvr>
                                        <p:cTn id="32" dur="250" autoRev="1" fill="hold"/>
                                        <p:tgtEl>
                                          <p:spTgt spid="1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5" grpId="1"/>
      <p:bldP spid="16" grpId="0"/>
      <p:bldP spid="16" grpId="1"/>
      <p:bldP spid="17" grpId="0"/>
      <p:bldP spid="17" grpId="1"/>
      <p:bldP spid="18" grpId="0"/>
      <p:bldP spid="18"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p:cNvGraphicFramePr>
            <a:graphicFrameLocks noChangeAspect="1"/>
          </p:cNvGraphicFramePr>
          <p:nvPr>
            <p:extLst/>
          </p:nvPr>
        </p:nvGraphicFramePr>
        <p:xfrm>
          <a:off x="5030122" y="2185223"/>
          <a:ext cx="2989792" cy="627856"/>
        </p:xfrm>
        <a:graphic>
          <a:graphicData uri="http://schemas.openxmlformats.org/presentationml/2006/ole">
            <mc:AlternateContent xmlns:mc="http://schemas.openxmlformats.org/markup-compatibility/2006">
              <mc:Choice xmlns:v="urn:schemas-microsoft-com:vml" Requires="v">
                <p:oleObj spid="_x0000_s5166" name="Equation" r:id="rId4" imgW="1270000" imgH="266700" progId="Equation.3">
                  <p:embed/>
                </p:oleObj>
              </mc:Choice>
              <mc:Fallback>
                <p:oleObj name="Equation" r:id="rId4" imgW="1270000" imgH="266700" progId="Equation.3">
                  <p:embed/>
                  <p:pic>
                    <p:nvPicPr>
                      <p:cNvPr id="0" name=""/>
                      <p:cNvPicPr/>
                      <p:nvPr/>
                    </p:nvPicPr>
                    <p:blipFill>
                      <a:blip r:embed="rId5"/>
                      <a:stretch>
                        <a:fillRect/>
                      </a:stretch>
                    </p:blipFill>
                    <p:spPr>
                      <a:xfrm>
                        <a:off x="5030122" y="2185223"/>
                        <a:ext cx="2989792" cy="627856"/>
                      </a:xfrm>
                      <a:prstGeom prst="rect">
                        <a:avLst/>
                      </a:prstGeom>
                    </p:spPr>
                  </p:pic>
                </p:oleObj>
              </mc:Fallback>
            </mc:AlternateContent>
          </a:graphicData>
        </a:graphic>
      </p:graphicFrame>
      <p:sp>
        <p:nvSpPr>
          <p:cNvPr id="2" name="TextBox 1"/>
          <p:cNvSpPr txBox="1"/>
          <p:nvPr/>
        </p:nvSpPr>
        <p:spPr>
          <a:xfrm>
            <a:off x="4196680" y="1477337"/>
            <a:ext cx="4528220" cy="707886"/>
          </a:xfrm>
          <a:prstGeom prst="rect">
            <a:avLst/>
          </a:prstGeom>
          <a:noFill/>
        </p:spPr>
        <p:txBody>
          <a:bodyPr wrap="square" rtlCol="0">
            <a:spAutoFit/>
          </a:bodyPr>
          <a:lstStyle/>
          <a:p>
            <a:pPr algn="just">
              <a:spcBef>
                <a:spcPct val="20000"/>
              </a:spcBef>
            </a:pPr>
            <a:r>
              <a:rPr lang="en-US" sz="2000" dirty="0" err="1">
                <a:solidFill>
                  <a:srgbClr val="000000"/>
                </a:solidFill>
                <a:cs typeface="Gill Sans" charset="0"/>
              </a:rPr>
              <a:t>Regularised</a:t>
            </a:r>
            <a:r>
              <a:rPr lang="en-US" sz="2000" dirty="0">
                <a:solidFill>
                  <a:srgbClr val="000000"/>
                </a:solidFill>
                <a:cs typeface="Gill Sans" charset="0"/>
              </a:rPr>
              <a:t> Logistic regression based on a convex </a:t>
            </a:r>
            <a:r>
              <a:rPr lang="en-GB" sz="2000" dirty="0">
                <a:solidFill>
                  <a:srgbClr val="000000"/>
                </a:solidFill>
                <a:cs typeface="Gill Sans" charset="0"/>
              </a:rPr>
              <a:t>optimisation</a:t>
            </a:r>
            <a:r>
              <a:rPr lang="en-US" sz="2000" dirty="0">
                <a:solidFill>
                  <a:srgbClr val="000000"/>
                </a:solidFill>
                <a:cs typeface="Gill Sans" charset="0"/>
              </a:rPr>
              <a:t> problem:</a:t>
            </a:r>
          </a:p>
        </p:txBody>
      </p:sp>
      <p:graphicFrame>
        <p:nvGraphicFramePr>
          <p:cNvPr id="11" name="Object 10"/>
          <p:cNvGraphicFramePr>
            <a:graphicFrameLocks noChangeAspect="1"/>
          </p:cNvGraphicFramePr>
          <p:nvPr>
            <p:extLst/>
          </p:nvPr>
        </p:nvGraphicFramePr>
        <p:xfrm>
          <a:off x="4624318" y="3230277"/>
          <a:ext cx="3904986" cy="889494"/>
        </p:xfrm>
        <a:graphic>
          <a:graphicData uri="http://schemas.openxmlformats.org/presentationml/2006/ole">
            <mc:AlternateContent xmlns:mc="http://schemas.openxmlformats.org/markup-compatibility/2006">
              <mc:Choice xmlns:v="urn:schemas-microsoft-com:vml" Requires="v">
                <p:oleObj spid="_x0000_s5167" name="Equation" r:id="rId6" imgW="2006600" imgH="457200" progId="Equation.3">
                  <p:embed/>
                </p:oleObj>
              </mc:Choice>
              <mc:Fallback>
                <p:oleObj name="Equation" r:id="rId6" imgW="2006600" imgH="457200" progId="Equation.3">
                  <p:embed/>
                  <p:pic>
                    <p:nvPicPr>
                      <p:cNvPr id="0" name=""/>
                      <p:cNvPicPr/>
                      <p:nvPr/>
                    </p:nvPicPr>
                    <p:blipFill>
                      <a:blip r:embed="rId7"/>
                      <a:stretch>
                        <a:fillRect/>
                      </a:stretch>
                    </p:blipFill>
                    <p:spPr>
                      <a:xfrm>
                        <a:off x="4624318" y="3230277"/>
                        <a:ext cx="3904986" cy="889494"/>
                      </a:xfrm>
                      <a:prstGeom prst="rect">
                        <a:avLst/>
                      </a:prstGeom>
                    </p:spPr>
                  </p:pic>
                </p:oleObj>
              </mc:Fallback>
            </mc:AlternateContent>
          </a:graphicData>
        </a:graphic>
      </p:graphicFrame>
      <p:sp>
        <p:nvSpPr>
          <p:cNvPr id="19" name="TextBox 18"/>
          <p:cNvSpPr txBox="1"/>
          <p:nvPr/>
        </p:nvSpPr>
        <p:spPr>
          <a:xfrm>
            <a:off x="4348534" y="2961655"/>
            <a:ext cx="4490666" cy="400110"/>
          </a:xfrm>
          <a:prstGeom prst="rect">
            <a:avLst/>
          </a:prstGeom>
          <a:noFill/>
        </p:spPr>
        <p:txBody>
          <a:bodyPr wrap="square" rtlCol="0">
            <a:spAutoFit/>
          </a:bodyPr>
          <a:lstStyle/>
          <a:p>
            <a:r>
              <a:rPr lang="en-GB" sz="2000" dirty="0">
                <a:solidFill>
                  <a:srgbClr val="000000"/>
                </a:solidFill>
                <a:cs typeface="Gill Sans" charset="0"/>
              </a:rPr>
              <a:t>Where </a:t>
            </a:r>
            <a:r>
              <a:rPr lang="en-GB" sz="2000" i="1" dirty="0">
                <a:solidFill>
                  <a:srgbClr val="000000"/>
                </a:solidFill>
                <a:cs typeface="Gill Sans" charset="0"/>
              </a:rPr>
              <a:t>f(</a:t>
            </a:r>
            <a:r>
              <a:rPr lang="en-GB" sz="2000" b="1" i="1" dirty="0" err="1">
                <a:solidFill>
                  <a:srgbClr val="000000"/>
                </a:solidFill>
                <a:cs typeface="Gill Sans" charset="0"/>
              </a:rPr>
              <a:t>w</a:t>
            </a:r>
            <a:r>
              <a:rPr lang="en-GB" sz="2000" i="1" dirty="0" err="1">
                <a:solidFill>
                  <a:srgbClr val="000000"/>
                </a:solidFill>
                <a:cs typeface="Gill Sans" charset="0"/>
              </a:rPr>
              <a:t>,v</a:t>
            </a:r>
            <a:r>
              <a:rPr lang="en-GB" sz="2000" i="1" dirty="0">
                <a:solidFill>
                  <a:srgbClr val="000000"/>
                </a:solidFill>
                <a:cs typeface="Gill Sans" charset="0"/>
              </a:rPr>
              <a:t>)</a:t>
            </a:r>
            <a:r>
              <a:rPr lang="en-GB" sz="2000" dirty="0">
                <a:solidFill>
                  <a:srgbClr val="000000"/>
                </a:solidFill>
                <a:cs typeface="Gill Sans" charset="0"/>
              </a:rPr>
              <a:t> is the expected logistic loss</a:t>
            </a:r>
            <a:r>
              <a:rPr lang="en-GB" dirty="0">
                <a:solidFill>
                  <a:srgbClr val="000000"/>
                </a:solidFill>
              </a:rPr>
              <a:t>:</a:t>
            </a:r>
          </a:p>
        </p:txBody>
      </p:sp>
      <p:sp>
        <p:nvSpPr>
          <p:cNvPr id="20" name="TextBox 19"/>
          <p:cNvSpPr txBox="1"/>
          <p:nvPr/>
        </p:nvSpPr>
        <p:spPr>
          <a:xfrm>
            <a:off x="4431048" y="4347459"/>
            <a:ext cx="4408152" cy="400110"/>
          </a:xfrm>
          <a:prstGeom prst="rect">
            <a:avLst/>
          </a:prstGeom>
          <a:noFill/>
        </p:spPr>
        <p:txBody>
          <a:bodyPr wrap="square" rtlCol="0">
            <a:spAutoFit/>
          </a:bodyPr>
          <a:lstStyle/>
          <a:p>
            <a:pPr algn="just">
              <a:spcBef>
                <a:spcPct val="20000"/>
              </a:spcBef>
            </a:pPr>
            <a:r>
              <a:rPr lang="en-GB" sz="2000" dirty="0">
                <a:solidFill>
                  <a:srgbClr val="000000"/>
                </a:solidFill>
                <a:cs typeface="Gill Sans" charset="0"/>
              </a:rPr>
              <a:t>And penalty function is defined by</a:t>
            </a:r>
            <a:r>
              <a:rPr lang="en-GB" sz="2000" baseline="30000" dirty="0">
                <a:solidFill>
                  <a:srgbClr val="000000"/>
                </a:solidFill>
                <a:cs typeface="Gill Sans" charset="0"/>
              </a:rPr>
              <a:t>1</a:t>
            </a:r>
            <a:r>
              <a:rPr lang="en-GB" sz="2000" dirty="0">
                <a:solidFill>
                  <a:srgbClr val="000000"/>
                </a:solidFill>
                <a:cs typeface="Gill Sans" charset="0"/>
              </a:rPr>
              <a:t>:</a:t>
            </a:r>
            <a:endParaRPr lang="en-US" sz="2000" dirty="0">
              <a:solidFill>
                <a:srgbClr val="000000"/>
              </a:solidFill>
              <a:cs typeface="Gill Sans" charset="0"/>
            </a:endParaRPr>
          </a:p>
        </p:txBody>
      </p:sp>
      <p:sp>
        <p:nvSpPr>
          <p:cNvPr id="14" name="Rectangle 13"/>
          <p:cNvSpPr/>
          <p:nvPr/>
        </p:nvSpPr>
        <p:spPr>
          <a:xfrm>
            <a:off x="259660" y="6145999"/>
            <a:ext cx="8689232" cy="523220"/>
          </a:xfrm>
          <a:prstGeom prst="rect">
            <a:avLst/>
          </a:prstGeom>
        </p:spPr>
        <p:txBody>
          <a:bodyPr wrap="square">
            <a:spAutoFit/>
          </a:bodyPr>
          <a:lstStyle/>
          <a:p>
            <a:pPr algn="just"/>
            <a:r>
              <a:rPr lang="en-GB" sz="1400" baseline="30000" dirty="0">
                <a:latin typeface="Calibri"/>
                <a:ea typeface="Times New Roman"/>
                <a:cs typeface="Calibri"/>
              </a:rPr>
              <a:t>1</a:t>
            </a:r>
            <a:r>
              <a:rPr lang="en-GB" sz="1400" dirty="0">
                <a:latin typeface="Calibri"/>
                <a:ea typeface="Times New Roman"/>
                <a:cs typeface="Calibri"/>
              </a:rPr>
              <a:t> </a:t>
            </a:r>
            <a:r>
              <a:rPr lang="en-GB" sz="1400" dirty="0" err="1">
                <a:latin typeface="Calibri"/>
                <a:ea typeface="Times New Roman"/>
                <a:cs typeface="Calibri"/>
              </a:rPr>
              <a:t>Vlassis</a:t>
            </a:r>
            <a:r>
              <a:rPr lang="en-GB" sz="1400" dirty="0">
                <a:latin typeface="Calibri"/>
                <a:ea typeface="Times New Roman"/>
                <a:cs typeface="Calibri"/>
              </a:rPr>
              <a:t>, N., </a:t>
            </a:r>
            <a:r>
              <a:rPr lang="en-GB" sz="1400" dirty="0" err="1">
                <a:latin typeface="Calibri"/>
                <a:ea typeface="Times New Roman"/>
                <a:cs typeface="Calibri"/>
              </a:rPr>
              <a:t>Glaab</a:t>
            </a:r>
            <a:r>
              <a:rPr lang="en-GB" sz="1400" dirty="0">
                <a:latin typeface="Calibri"/>
                <a:ea typeface="Times New Roman"/>
                <a:cs typeface="Calibri"/>
              </a:rPr>
              <a:t>, E. (2015) </a:t>
            </a:r>
            <a:r>
              <a:rPr lang="en-GB" sz="1400" i="1" dirty="0">
                <a:latin typeface="Calibri"/>
                <a:ea typeface="Times New Roman"/>
                <a:cs typeface="Calibri"/>
              </a:rPr>
              <a:t>GenePEN: analysis of network activity alterations in complex diseases via the pairwise elastic net</a:t>
            </a:r>
            <a:r>
              <a:rPr lang="en-GB" sz="1400" dirty="0">
                <a:latin typeface="Calibri"/>
                <a:ea typeface="Times New Roman"/>
                <a:cs typeface="Calibri"/>
              </a:rPr>
              <a:t>. Stat. Appl. Genet. Mol. Biol. 2015; 14(2): 221-224.</a:t>
            </a:r>
            <a:r>
              <a:rPr lang="en-GB" sz="1400" dirty="0">
                <a:latin typeface="Calibri"/>
                <a:cs typeface="Calibri"/>
              </a:rPr>
              <a:t> </a:t>
            </a:r>
            <a:endParaRPr lang="en-US" sz="1400" dirty="0">
              <a:latin typeface="Calibri"/>
              <a:cs typeface="Calibri"/>
            </a:endParaRPr>
          </a:p>
        </p:txBody>
      </p:sp>
      <p:sp>
        <p:nvSpPr>
          <p:cNvPr id="16" name="Title 5"/>
          <p:cNvSpPr txBox="1">
            <a:spLocks/>
          </p:cNvSpPr>
          <p:nvPr/>
        </p:nvSpPr>
        <p:spPr>
          <a:xfrm>
            <a:off x="549276" y="120670"/>
            <a:ext cx="8042276" cy="756630"/>
          </a:xfrm>
          <a:prstGeom prst="rect">
            <a:avLst/>
          </a:prstGeom>
        </p:spPr>
        <p:txBody>
          <a:bodyPr anchor="ctr"/>
          <a:lstStyle>
            <a:lvl1pPr algn="ctr" defTabSz="914400" rtl="0" eaLnBrk="1" latinLnBrk="0" hangingPunct="1">
              <a:spcBef>
                <a:spcPct val="0"/>
              </a:spcBef>
              <a:buNone/>
              <a:defRPr sz="4600" kern="1200">
                <a:solidFill>
                  <a:schemeClr val="accent1"/>
                </a:solidFill>
                <a:latin typeface="+mj-lt"/>
                <a:ea typeface="+mj-ea"/>
                <a:cs typeface="+mj-cs"/>
              </a:defRPr>
            </a:lvl1pPr>
          </a:lstStyle>
          <a:p>
            <a:r>
              <a:rPr lang="en-GB" dirty="0" err="1">
                <a:solidFill>
                  <a:srgbClr val="000000"/>
                </a:solidFill>
              </a:rPr>
              <a:t>GenePEN</a:t>
            </a:r>
            <a:endParaRPr lang="en-GB" dirty="0">
              <a:solidFill>
                <a:srgbClr val="000000"/>
              </a:solidFill>
            </a:endParaRPr>
          </a:p>
        </p:txBody>
      </p:sp>
      <p:sp>
        <p:nvSpPr>
          <p:cNvPr id="21" name="TextBox 20"/>
          <p:cNvSpPr txBox="1"/>
          <p:nvPr/>
        </p:nvSpPr>
        <p:spPr>
          <a:xfrm>
            <a:off x="229882" y="899596"/>
            <a:ext cx="8366588" cy="461665"/>
          </a:xfrm>
          <a:prstGeom prst="rect">
            <a:avLst/>
          </a:prstGeom>
          <a:noFill/>
        </p:spPr>
        <p:txBody>
          <a:bodyPr wrap="square" rtlCol="0">
            <a:spAutoFit/>
          </a:bodyPr>
          <a:lstStyle/>
          <a:p>
            <a:r>
              <a:rPr lang="en-GB" sz="2400" b="1" dirty="0"/>
              <a:t>Regularised Logistic Regression</a:t>
            </a:r>
            <a:r>
              <a:rPr lang="en-GB" sz="2400" baseline="30000" dirty="0"/>
              <a:t>1</a:t>
            </a:r>
          </a:p>
        </p:txBody>
      </p:sp>
      <p:graphicFrame>
        <p:nvGraphicFramePr>
          <p:cNvPr id="13" name="Object 12"/>
          <p:cNvGraphicFramePr>
            <a:graphicFrameLocks noChangeAspect="1"/>
          </p:cNvGraphicFramePr>
          <p:nvPr>
            <p:extLst/>
          </p:nvPr>
        </p:nvGraphicFramePr>
        <p:xfrm>
          <a:off x="4305997" y="4584339"/>
          <a:ext cx="4679185" cy="965567"/>
        </p:xfrm>
        <a:graphic>
          <a:graphicData uri="http://schemas.openxmlformats.org/presentationml/2006/ole">
            <mc:AlternateContent xmlns:mc="http://schemas.openxmlformats.org/markup-compatibility/2006">
              <mc:Choice xmlns:v="urn:schemas-microsoft-com:vml" Requires="v">
                <p:oleObj spid="_x0000_s5168" name="Equation" r:id="rId8" imgW="2705100" imgH="558800" progId="Equation.3">
                  <p:embed/>
                </p:oleObj>
              </mc:Choice>
              <mc:Fallback>
                <p:oleObj name="Equation" r:id="rId8" imgW="2705100" imgH="558800" progId="Equation.3">
                  <p:embed/>
                  <p:pic>
                    <p:nvPicPr>
                      <p:cNvPr id="0" name=""/>
                      <p:cNvPicPr/>
                      <p:nvPr/>
                    </p:nvPicPr>
                    <p:blipFill>
                      <a:blip r:embed="rId9"/>
                      <a:stretch>
                        <a:fillRect/>
                      </a:stretch>
                    </p:blipFill>
                    <p:spPr>
                      <a:xfrm>
                        <a:off x="4305997" y="4584339"/>
                        <a:ext cx="4679185" cy="965567"/>
                      </a:xfrm>
                      <a:prstGeom prst="rect">
                        <a:avLst/>
                      </a:prstGeom>
                    </p:spPr>
                  </p:pic>
                </p:oleObj>
              </mc:Fallback>
            </mc:AlternateContent>
          </a:graphicData>
        </a:graphic>
      </p:graphicFrame>
      <p:sp>
        <p:nvSpPr>
          <p:cNvPr id="4" name="TextBox 3"/>
          <p:cNvSpPr txBox="1"/>
          <p:nvPr/>
        </p:nvSpPr>
        <p:spPr>
          <a:xfrm>
            <a:off x="229882" y="1601467"/>
            <a:ext cx="3718312" cy="2862322"/>
          </a:xfrm>
          <a:prstGeom prst="rect">
            <a:avLst/>
          </a:prstGeom>
          <a:noFill/>
        </p:spPr>
        <p:txBody>
          <a:bodyPr wrap="square" rtlCol="0">
            <a:spAutoFit/>
          </a:bodyPr>
          <a:lstStyle/>
          <a:p>
            <a:pPr algn="just"/>
            <a:r>
              <a:rPr lang="en-GB" sz="2000" dirty="0" err="1"/>
              <a:t>GenePEN</a:t>
            </a:r>
            <a:r>
              <a:rPr lang="en-GB" sz="2000" dirty="0"/>
              <a:t> identifies compact network activity alterations in functional omics datasets.</a:t>
            </a:r>
          </a:p>
          <a:p>
            <a:pPr algn="just"/>
            <a:endParaRPr lang="en-GB" sz="2000" dirty="0"/>
          </a:p>
          <a:p>
            <a:pPr algn="just"/>
            <a:r>
              <a:rPr lang="en-GB" sz="2000" b="1" dirty="0"/>
              <a:t>Aim</a:t>
            </a:r>
            <a:r>
              <a:rPr lang="en-GB" sz="2000" dirty="0"/>
              <a:t>: </a:t>
            </a:r>
          </a:p>
          <a:p>
            <a:pPr algn="just"/>
            <a:r>
              <a:rPr lang="en-GB" sz="2000" dirty="0"/>
              <a:t>To find a </a:t>
            </a:r>
            <a:r>
              <a:rPr lang="en-GB" sz="2000" i="1" dirty="0"/>
              <a:t>sparse</a:t>
            </a:r>
            <a:r>
              <a:rPr lang="en-GB" sz="2000" dirty="0"/>
              <a:t> set of discriminative genes that form a large </a:t>
            </a:r>
            <a:r>
              <a:rPr lang="en-GB" sz="2000" i="1" dirty="0"/>
              <a:t>connected </a:t>
            </a:r>
            <a:r>
              <a:rPr lang="en-GB" sz="2000" dirty="0" err="1"/>
              <a:t>subgraph</a:t>
            </a:r>
            <a:r>
              <a:rPr lang="en-GB" sz="2000" dirty="0"/>
              <a:t> of the input graph. </a:t>
            </a:r>
          </a:p>
        </p:txBody>
      </p:sp>
      <p:cxnSp>
        <p:nvCxnSpPr>
          <p:cNvPr id="8" name="Straight Connector 7"/>
          <p:cNvCxnSpPr/>
          <p:nvPr/>
        </p:nvCxnSpPr>
        <p:spPr>
          <a:xfrm>
            <a:off x="4098919" y="1422113"/>
            <a:ext cx="0" cy="443152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43441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18690" y="397211"/>
            <a:ext cx="5270910" cy="523220"/>
          </a:xfrm>
          <a:prstGeom prst="rect">
            <a:avLst/>
          </a:prstGeom>
          <a:noFill/>
        </p:spPr>
        <p:txBody>
          <a:bodyPr wrap="square" rtlCol="0">
            <a:spAutoFit/>
          </a:bodyPr>
          <a:lstStyle/>
          <a:p>
            <a:r>
              <a:rPr lang="en-GB" sz="2800" b="1" dirty="0" smtClean="0"/>
              <a:t>References</a:t>
            </a:r>
            <a:endParaRPr lang="en-GB" sz="2800" b="1" dirty="0"/>
          </a:p>
        </p:txBody>
      </p:sp>
      <p:sp>
        <p:nvSpPr>
          <p:cNvPr id="4" name="TextBox 3"/>
          <p:cNvSpPr txBox="1"/>
          <p:nvPr/>
        </p:nvSpPr>
        <p:spPr>
          <a:xfrm>
            <a:off x="520700" y="1028700"/>
            <a:ext cx="3597780" cy="2469266"/>
          </a:xfrm>
          <a:prstGeom prst="rect">
            <a:avLst/>
          </a:prstGeom>
          <a:noFill/>
        </p:spPr>
        <p:txBody>
          <a:bodyPr wrap="none" rtlCol="0">
            <a:spAutoFit/>
          </a:bodyPr>
          <a:lstStyle/>
          <a:p>
            <a:r>
              <a:rPr lang="en-GB" dirty="0" err="1" smtClean="0"/>
              <a:t>Nelder</a:t>
            </a:r>
            <a:r>
              <a:rPr lang="en-GB" dirty="0" smtClean="0"/>
              <a:t> and </a:t>
            </a:r>
            <a:r>
              <a:rPr lang="en-GB" dirty="0" err="1" smtClean="0"/>
              <a:t>Wedderburn</a:t>
            </a:r>
            <a:r>
              <a:rPr lang="en-GB" dirty="0" smtClean="0"/>
              <a:t>, 1972</a:t>
            </a:r>
          </a:p>
          <a:p>
            <a:r>
              <a:rPr lang="en-GB" dirty="0" err="1" smtClean="0"/>
              <a:t>McCullagh</a:t>
            </a:r>
            <a:r>
              <a:rPr lang="en-GB" dirty="0" smtClean="0"/>
              <a:t> and </a:t>
            </a:r>
            <a:r>
              <a:rPr lang="en-GB" dirty="0" err="1" smtClean="0"/>
              <a:t>Nelder</a:t>
            </a:r>
            <a:r>
              <a:rPr lang="en-GB" dirty="0" smtClean="0"/>
              <a:t> 1989</a:t>
            </a:r>
          </a:p>
          <a:p>
            <a:r>
              <a:rPr lang="en-GB" dirty="0" err="1" smtClean="0"/>
              <a:t>Tibshirani</a:t>
            </a:r>
            <a:r>
              <a:rPr lang="en-GB" dirty="0" smtClean="0"/>
              <a:t> 1996</a:t>
            </a:r>
          </a:p>
          <a:p>
            <a:r>
              <a:rPr lang="en-GB" dirty="0" err="1" smtClean="0"/>
              <a:t>Koh</a:t>
            </a:r>
            <a:r>
              <a:rPr lang="en-GB" dirty="0" smtClean="0"/>
              <a:t> et al., 2007</a:t>
            </a:r>
          </a:p>
          <a:p>
            <a:r>
              <a:rPr lang="en-GB" dirty="0"/>
              <a:t>Friedman, Hastie, </a:t>
            </a:r>
            <a:r>
              <a:rPr lang="en-GB" dirty="0" err="1"/>
              <a:t>Hoefling</a:t>
            </a:r>
            <a:r>
              <a:rPr lang="en-GB" dirty="0"/>
              <a:t> </a:t>
            </a:r>
            <a:r>
              <a:rPr lang="en-GB" dirty="0" smtClean="0"/>
              <a:t>and </a:t>
            </a:r>
            <a:r>
              <a:rPr lang="en-GB" dirty="0" err="1"/>
              <a:t>Tibshirani</a:t>
            </a:r>
            <a:r>
              <a:rPr lang="en-GB" dirty="0"/>
              <a:t> </a:t>
            </a:r>
            <a:r>
              <a:rPr lang="en-GB" dirty="0" smtClean="0"/>
              <a:t>2007</a:t>
            </a:r>
          </a:p>
          <a:p>
            <a:r>
              <a:rPr lang="en-GB" dirty="0" smtClean="0"/>
              <a:t>Friedman</a:t>
            </a:r>
            <a:r>
              <a:rPr lang="en-GB" dirty="0"/>
              <a:t>, Hastie, Simon and </a:t>
            </a:r>
            <a:r>
              <a:rPr lang="en-GB" dirty="0" err="1"/>
              <a:t>Tibshirani</a:t>
            </a:r>
            <a:r>
              <a:rPr lang="en-GB" dirty="0"/>
              <a:t> </a:t>
            </a:r>
            <a:r>
              <a:rPr lang="en-GB" dirty="0" smtClean="0"/>
              <a:t>2015</a:t>
            </a:r>
          </a:p>
          <a:p>
            <a:r>
              <a:rPr lang="en-GB" dirty="0"/>
              <a:t>Lee, Sun and Saunders 2014</a:t>
            </a:r>
            <a:r>
              <a:rPr lang="en-GB" dirty="0" smtClean="0"/>
              <a:t>)</a:t>
            </a:r>
          </a:p>
          <a:p>
            <a:r>
              <a:rPr lang="en-GB" dirty="0" smtClean="0"/>
              <a:t>Hastie </a:t>
            </a:r>
            <a:r>
              <a:rPr lang="en-GB" dirty="0"/>
              <a:t>et al., </a:t>
            </a:r>
            <a:r>
              <a:rPr lang="en-GB" dirty="0" smtClean="0"/>
              <a:t>2009</a:t>
            </a:r>
          </a:p>
          <a:p>
            <a:r>
              <a:rPr lang="en-GB" dirty="0" err="1"/>
              <a:t>Boser</a:t>
            </a:r>
            <a:r>
              <a:rPr lang="en-GB" dirty="0"/>
              <a:t>, </a:t>
            </a:r>
            <a:r>
              <a:rPr lang="en-GB" dirty="0" err="1"/>
              <a:t>Guyon</a:t>
            </a:r>
            <a:r>
              <a:rPr lang="en-GB" dirty="0"/>
              <a:t> and </a:t>
            </a:r>
            <a:r>
              <a:rPr lang="en-GB" dirty="0" err="1"/>
              <a:t>Vapnik</a:t>
            </a:r>
            <a:r>
              <a:rPr lang="en-GB" dirty="0"/>
              <a:t>, </a:t>
            </a:r>
            <a:r>
              <a:rPr lang="en-GB" dirty="0" smtClean="0"/>
              <a:t>1992</a:t>
            </a:r>
          </a:p>
          <a:p>
            <a:r>
              <a:rPr lang="en-GB" dirty="0" err="1" smtClean="0"/>
              <a:t>Vapnik</a:t>
            </a:r>
            <a:r>
              <a:rPr lang="en-GB" dirty="0" smtClean="0"/>
              <a:t> 1996</a:t>
            </a:r>
          </a:p>
          <a:p>
            <a:endParaRPr lang="en-GB" dirty="0"/>
          </a:p>
        </p:txBody>
      </p:sp>
    </p:spTree>
    <p:extLst>
      <p:ext uri="{BB962C8B-B14F-4D97-AF65-F5344CB8AC3E}">
        <p14:creationId xmlns:p14="http://schemas.microsoft.com/office/powerpoint/2010/main" val="3933726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72964" y="396962"/>
            <a:ext cx="1927335" cy="584775"/>
          </a:xfrm>
          <a:prstGeom prst="rect">
            <a:avLst/>
          </a:prstGeom>
          <a:noFill/>
        </p:spPr>
        <p:txBody>
          <a:bodyPr wrap="square" rtlCol="0">
            <a:spAutoFit/>
          </a:bodyPr>
          <a:lstStyle/>
          <a:p>
            <a:r>
              <a:rPr lang="en-GB" sz="3200" dirty="0" smtClean="0"/>
              <a:t>PCA</a:t>
            </a:r>
            <a:endParaRPr lang="en-GB" sz="3200" dirty="0"/>
          </a:p>
        </p:txBody>
      </p:sp>
      <p:sp>
        <p:nvSpPr>
          <p:cNvPr id="5" name="TextBox 4"/>
          <p:cNvSpPr txBox="1"/>
          <p:nvPr/>
        </p:nvSpPr>
        <p:spPr>
          <a:xfrm>
            <a:off x="342898" y="803448"/>
            <a:ext cx="7937502" cy="2308324"/>
          </a:xfrm>
          <a:prstGeom prst="rect">
            <a:avLst/>
          </a:prstGeom>
          <a:noFill/>
        </p:spPr>
        <p:txBody>
          <a:bodyPr wrap="square" rtlCol="0">
            <a:spAutoFit/>
          </a:bodyPr>
          <a:lstStyle/>
          <a:p>
            <a:pPr marL="285750" indent="-285750">
              <a:lnSpc>
                <a:spcPct val="200000"/>
              </a:lnSpc>
              <a:buFontTx/>
              <a:buChar char="-"/>
            </a:pPr>
            <a:r>
              <a:rPr lang="en-GB" sz="1800" dirty="0" smtClean="0"/>
              <a:t>Powerful tool to visualise high-dimensional data</a:t>
            </a:r>
          </a:p>
          <a:p>
            <a:pPr marL="285750" indent="-285750">
              <a:lnSpc>
                <a:spcPct val="200000"/>
              </a:lnSpc>
              <a:buFontTx/>
              <a:buChar char="-"/>
            </a:pPr>
            <a:r>
              <a:rPr lang="en-GB" sz="1800" dirty="0" smtClean="0"/>
              <a:t>Shows quantified difference among observations </a:t>
            </a:r>
          </a:p>
          <a:p>
            <a:pPr marL="285750" indent="-285750">
              <a:lnSpc>
                <a:spcPct val="200000"/>
              </a:lnSpc>
              <a:buFontTx/>
              <a:buChar char="-"/>
            </a:pPr>
            <a:r>
              <a:rPr lang="en-GB" sz="1800" dirty="0" smtClean="0"/>
              <a:t>Used to asses data quality and discover relationship between data points</a:t>
            </a:r>
          </a:p>
          <a:p>
            <a:pPr marL="285750" indent="-285750">
              <a:lnSpc>
                <a:spcPct val="200000"/>
              </a:lnSpc>
              <a:buFontTx/>
              <a:buChar char="-"/>
            </a:pPr>
            <a:endParaRPr lang="en-GB" sz="1800" dirty="0"/>
          </a:p>
        </p:txBody>
      </p:sp>
      <p:pic>
        <p:nvPicPr>
          <p:cNvPr id="7" name="Picture 6"/>
          <p:cNvPicPr>
            <a:picLocks noChangeAspect="1"/>
          </p:cNvPicPr>
          <p:nvPr/>
        </p:nvPicPr>
        <p:blipFill rotWithShape="1">
          <a:blip r:embed="rId2"/>
          <a:srcRect t="6951" r="17920" b="4978"/>
          <a:stretch/>
        </p:blipFill>
        <p:spPr>
          <a:xfrm>
            <a:off x="5391150" y="3817083"/>
            <a:ext cx="3543300" cy="2851445"/>
          </a:xfrm>
          <a:prstGeom prst="rect">
            <a:avLst/>
          </a:prstGeom>
        </p:spPr>
      </p:pic>
      <p:pic>
        <p:nvPicPr>
          <p:cNvPr id="4" name="Picture 3"/>
          <p:cNvPicPr>
            <a:picLocks noChangeAspect="1"/>
          </p:cNvPicPr>
          <p:nvPr/>
        </p:nvPicPr>
        <p:blipFill>
          <a:blip r:embed="rId3"/>
          <a:stretch>
            <a:fillRect/>
          </a:stretch>
        </p:blipFill>
        <p:spPr>
          <a:xfrm>
            <a:off x="342897" y="2662172"/>
            <a:ext cx="5308599" cy="1900389"/>
          </a:xfrm>
          <a:prstGeom prst="rect">
            <a:avLst/>
          </a:prstGeom>
        </p:spPr>
      </p:pic>
    </p:spTree>
    <p:extLst>
      <p:ext uri="{BB962C8B-B14F-4D97-AF65-F5344CB8AC3E}">
        <p14:creationId xmlns:p14="http://schemas.microsoft.com/office/powerpoint/2010/main" val="14785095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9788" y="490457"/>
            <a:ext cx="1927335" cy="584775"/>
          </a:xfrm>
          <a:prstGeom prst="rect">
            <a:avLst/>
          </a:prstGeom>
          <a:noFill/>
        </p:spPr>
        <p:txBody>
          <a:bodyPr wrap="square" rtlCol="0">
            <a:spAutoFit/>
          </a:bodyPr>
          <a:lstStyle/>
          <a:p>
            <a:r>
              <a:rPr lang="en-GB" sz="3200" dirty="0" smtClean="0"/>
              <a:t>PCA</a:t>
            </a:r>
            <a:endParaRPr lang="en-GB" sz="3200" dirty="0"/>
          </a:p>
        </p:txBody>
      </p:sp>
      <p:pic>
        <p:nvPicPr>
          <p:cNvPr id="10" name="Picture 9"/>
          <p:cNvPicPr>
            <a:picLocks noChangeAspect="1"/>
          </p:cNvPicPr>
          <p:nvPr/>
        </p:nvPicPr>
        <p:blipFill>
          <a:blip r:embed="rId2"/>
          <a:stretch>
            <a:fillRect/>
          </a:stretch>
        </p:blipFill>
        <p:spPr>
          <a:xfrm>
            <a:off x="1534868" y="3904330"/>
            <a:ext cx="1975692" cy="611940"/>
          </a:xfrm>
          <a:prstGeom prst="rect">
            <a:avLst/>
          </a:prstGeom>
        </p:spPr>
      </p:pic>
      <p:sp>
        <p:nvSpPr>
          <p:cNvPr id="25" name="TextBox 24"/>
          <p:cNvSpPr txBox="1"/>
          <p:nvPr/>
        </p:nvSpPr>
        <p:spPr>
          <a:xfrm>
            <a:off x="5240740" y="520808"/>
            <a:ext cx="3643953" cy="369332"/>
          </a:xfrm>
          <a:prstGeom prst="rect">
            <a:avLst/>
          </a:prstGeom>
          <a:noFill/>
        </p:spPr>
        <p:txBody>
          <a:bodyPr wrap="square" rtlCol="0">
            <a:spAutoFit/>
          </a:bodyPr>
          <a:lstStyle/>
          <a:p>
            <a:pPr algn="ctr"/>
            <a:r>
              <a:rPr lang="en-GB" sz="1800" b="1" dirty="0" smtClean="0"/>
              <a:t>Alternative coordinate systems</a:t>
            </a:r>
            <a:endParaRPr lang="en-GB" sz="1800" b="1" dirty="0"/>
          </a:p>
        </p:txBody>
      </p:sp>
      <p:grpSp>
        <p:nvGrpSpPr>
          <p:cNvPr id="26" name="Group 25"/>
          <p:cNvGrpSpPr/>
          <p:nvPr/>
        </p:nvGrpSpPr>
        <p:grpSpPr>
          <a:xfrm>
            <a:off x="5635989" y="898943"/>
            <a:ext cx="2880889" cy="2421748"/>
            <a:chOff x="620773" y="766296"/>
            <a:chExt cx="2880889" cy="2421748"/>
          </a:xfrm>
        </p:grpSpPr>
        <p:pic>
          <p:nvPicPr>
            <p:cNvPr id="27" name="Picture 26"/>
            <p:cNvPicPr>
              <a:picLocks noChangeAspect="1"/>
            </p:cNvPicPr>
            <p:nvPr/>
          </p:nvPicPr>
          <p:blipFill>
            <a:blip r:embed="rId3"/>
            <a:stretch>
              <a:fillRect/>
            </a:stretch>
          </p:blipFill>
          <p:spPr>
            <a:xfrm>
              <a:off x="620773" y="1096675"/>
              <a:ext cx="2641411" cy="2091369"/>
            </a:xfrm>
            <a:prstGeom prst="rect">
              <a:avLst/>
            </a:prstGeom>
          </p:spPr>
        </p:pic>
        <p:pic>
          <p:nvPicPr>
            <p:cNvPr id="28" name="Picture 27"/>
            <p:cNvPicPr>
              <a:picLocks noChangeAspect="1"/>
            </p:cNvPicPr>
            <p:nvPr/>
          </p:nvPicPr>
          <p:blipFill>
            <a:blip r:embed="rId4"/>
            <a:stretch>
              <a:fillRect/>
            </a:stretch>
          </p:blipFill>
          <p:spPr>
            <a:xfrm>
              <a:off x="2329357" y="1395738"/>
              <a:ext cx="88900" cy="101600"/>
            </a:xfrm>
            <a:prstGeom prst="rect">
              <a:avLst/>
            </a:prstGeom>
          </p:spPr>
        </p:pic>
        <p:sp>
          <p:nvSpPr>
            <p:cNvPr id="29" name="TextBox 28"/>
            <p:cNvSpPr txBox="1"/>
            <p:nvPr/>
          </p:nvSpPr>
          <p:spPr>
            <a:xfrm>
              <a:off x="3238448" y="1988149"/>
              <a:ext cx="263214" cy="308418"/>
            </a:xfrm>
            <a:prstGeom prst="rect">
              <a:avLst/>
            </a:prstGeom>
            <a:noFill/>
          </p:spPr>
          <p:txBody>
            <a:bodyPr wrap="none" rtlCol="0">
              <a:spAutoFit/>
            </a:bodyPr>
            <a:lstStyle/>
            <a:p>
              <a:r>
                <a:rPr lang="en-GB" smtClean="0"/>
                <a:t>x</a:t>
              </a:r>
              <a:endParaRPr lang="en-GB"/>
            </a:p>
          </p:txBody>
        </p:sp>
        <p:sp>
          <p:nvSpPr>
            <p:cNvPr id="30" name="TextBox 29"/>
            <p:cNvSpPr txBox="1"/>
            <p:nvPr/>
          </p:nvSpPr>
          <p:spPr>
            <a:xfrm>
              <a:off x="1808268" y="766296"/>
              <a:ext cx="266420" cy="308418"/>
            </a:xfrm>
            <a:prstGeom prst="rect">
              <a:avLst/>
            </a:prstGeom>
            <a:noFill/>
          </p:spPr>
          <p:txBody>
            <a:bodyPr wrap="none" rtlCol="0">
              <a:spAutoFit/>
            </a:bodyPr>
            <a:lstStyle/>
            <a:p>
              <a:r>
                <a:rPr lang="en-GB" dirty="0" smtClean="0"/>
                <a:t>y</a:t>
              </a:r>
              <a:endParaRPr lang="en-GB" dirty="0"/>
            </a:p>
          </p:txBody>
        </p:sp>
      </p:grpSp>
      <p:grpSp>
        <p:nvGrpSpPr>
          <p:cNvPr id="31" name="Group 30"/>
          <p:cNvGrpSpPr/>
          <p:nvPr/>
        </p:nvGrpSpPr>
        <p:grpSpPr>
          <a:xfrm>
            <a:off x="5420117" y="3702158"/>
            <a:ext cx="3191472" cy="2489374"/>
            <a:chOff x="3525268" y="744969"/>
            <a:chExt cx="3191472" cy="2489374"/>
          </a:xfrm>
        </p:grpSpPr>
        <p:pic>
          <p:nvPicPr>
            <p:cNvPr id="32" name="Picture 31"/>
            <p:cNvPicPr>
              <a:picLocks noChangeAspect="1"/>
            </p:cNvPicPr>
            <p:nvPr/>
          </p:nvPicPr>
          <p:blipFill>
            <a:blip r:embed="rId5"/>
            <a:stretch>
              <a:fillRect/>
            </a:stretch>
          </p:blipFill>
          <p:spPr>
            <a:xfrm>
              <a:off x="3741140" y="1074714"/>
              <a:ext cx="2705742" cy="2159629"/>
            </a:xfrm>
            <a:prstGeom prst="rect">
              <a:avLst/>
            </a:prstGeom>
          </p:spPr>
        </p:pic>
        <p:cxnSp>
          <p:nvCxnSpPr>
            <p:cNvPr id="33" name="Straight Connector 32"/>
            <p:cNvCxnSpPr/>
            <p:nvPr/>
          </p:nvCxnSpPr>
          <p:spPr>
            <a:xfrm flipV="1">
              <a:off x="3775865" y="1096674"/>
              <a:ext cx="2641411" cy="209136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H="1" flipV="1">
              <a:off x="3775865" y="1096674"/>
              <a:ext cx="2641411" cy="2091369"/>
            </a:xfrm>
            <a:prstGeom prst="line">
              <a:avLst/>
            </a:prstGeom>
            <a:ln>
              <a:prstDash val="lgDash"/>
            </a:ln>
          </p:spPr>
          <p:style>
            <a:lnRef idx="1">
              <a:schemeClr val="accent1"/>
            </a:lnRef>
            <a:fillRef idx="0">
              <a:schemeClr val="accent1"/>
            </a:fillRef>
            <a:effectRef idx="0">
              <a:schemeClr val="accent1"/>
            </a:effectRef>
            <a:fontRef idx="minor">
              <a:schemeClr val="tx1"/>
            </a:fontRef>
          </p:style>
        </p:cxnSp>
        <p:pic>
          <p:nvPicPr>
            <p:cNvPr id="35" name="Picture 34"/>
            <p:cNvPicPr>
              <a:picLocks noChangeAspect="1"/>
            </p:cNvPicPr>
            <p:nvPr/>
          </p:nvPicPr>
          <p:blipFill>
            <a:blip r:embed="rId4"/>
            <a:stretch>
              <a:fillRect/>
            </a:stretch>
          </p:blipFill>
          <p:spPr>
            <a:xfrm>
              <a:off x="5167335" y="1846167"/>
              <a:ext cx="72807" cy="83208"/>
            </a:xfrm>
            <a:prstGeom prst="rect">
              <a:avLst/>
            </a:prstGeom>
          </p:spPr>
        </p:pic>
        <p:sp>
          <p:nvSpPr>
            <p:cNvPr id="36" name="TextBox 35"/>
            <p:cNvSpPr txBox="1"/>
            <p:nvPr/>
          </p:nvSpPr>
          <p:spPr>
            <a:xfrm>
              <a:off x="6399540" y="1966822"/>
              <a:ext cx="263214" cy="308418"/>
            </a:xfrm>
            <a:prstGeom prst="rect">
              <a:avLst/>
            </a:prstGeom>
            <a:noFill/>
          </p:spPr>
          <p:txBody>
            <a:bodyPr wrap="none" rtlCol="0">
              <a:spAutoFit/>
            </a:bodyPr>
            <a:lstStyle/>
            <a:p>
              <a:r>
                <a:rPr lang="en-GB" smtClean="0"/>
                <a:t>x</a:t>
              </a:r>
              <a:endParaRPr lang="en-GB"/>
            </a:p>
          </p:txBody>
        </p:sp>
        <p:sp>
          <p:nvSpPr>
            <p:cNvPr id="37" name="TextBox 36"/>
            <p:cNvSpPr txBox="1"/>
            <p:nvPr/>
          </p:nvSpPr>
          <p:spPr>
            <a:xfrm>
              <a:off x="4969360" y="744969"/>
              <a:ext cx="266420" cy="308418"/>
            </a:xfrm>
            <a:prstGeom prst="rect">
              <a:avLst/>
            </a:prstGeom>
            <a:noFill/>
          </p:spPr>
          <p:txBody>
            <a:bodyPr wrap="none" rtlCol="0">
              <a:spAutoFit/>
            </a:bodyPr>
            <a:lstStyle/>
            <a:p>
              <a:r>
                <a:rPr lang="en-GB" dirty="0" smtClean="0"/>
                <a:t>y</a:t>
              </a:r>
              <a:endParaRPr lang="en-GB" dirty="0"/>
            </a:p>
          </p:txBody>
        </p:sp>
        <p:sp>
          <p:nvSpPr>
            <p:cNvPr id="38" name="TextBox 37"/>
            <p:cNvSpPr txBox="1"/>
            <p:nvPr/>
          </p:nvSpPr>
          <p:spPr>
            <a:xfrm>
              <a:off x="6413452" y="956931"/>
              <a:ext cx="303288" cy="308418"/>
            </a:xfrm>
            <a:prstGeom prst="rect">
              <a:avLst/>
            </a:prstGeom>
            <a:noFill/>
          </p:spPr>
          <p:txBody>
            <a:bodyPr wrap="none" rtlCol="0">
              <a:spAutoFit/>
            </a:bodyPr>
            <a:lstStyle/>
            <a:p>
              <a:r>
                <a:rPr lang="en-GB" dirty="0" smtClean="0">
                  <a:solidFill>
                    <a:schemeClr val="accent1"/>
                  </a:solidFill>
                </a:rPr>
                <a:t>x'</a:t>
              </a:r>
              <a:endParaRPr lang="en-GB" dirty="0">
                <a:solidFill>
                  <a:schemeClr val="accent1"/>
                </a:solidFill>
              </a:endParaRPr>
            </a:p>
          </p:txBody>
        </p:sp>
        <p:sp>
          <p:nvSpPr>
            <p:cNvPr id="39" name="TextBox 38"/>
            <p:cNvSpPr txBox="1"/>
            <p:nvPr/>
          </p:nvSpPr>
          <p:spPr>
            <a:xfrm>
              <a:off x="3525268" y="860317"/>
              <a:ext cx="306494" cy="308418"/>
            </a:xfrm>
            <a:prstGeom prst="rect">
              <a:avLst/>
            </a:prstGeom>
            <a:noFill/>
          </p:spPr>
          <p:txBody>
            <a:bodyPr wrap="none" rtlCol="0">
              <a:spAutoFit/>
            </a:bodyPr>
            <a:lstStyle/>
            <a:p>
              <a:r>
                <a:rPr lang="en-GB" dirty="0" smtClean="0">
                  <a:solidFill>
                    <a:schemeClr val="accent1"/>
                  </a:solidFill>
                </a:rPr>
                <a:t>y'</a:t>
              </a:r>
              <a:endParaRPr lang="en-GB" dirty="0">
                <a:solidFill>
                  <a:schemeClr val="accent1"/>
                </a:solidFill>
              </a:endParaRPr>
            </a:p>
          </p:txBody>
        </p:sp>
      </p:grpSp>
      <p:sp>
        <p:nvSpPr>
          <p:cNvPr id="2" name="TextBox 1"/>
          <p:cNvSpPr txBox="1"/>
          <p:nvPr/>
        </p:nvSpPr>
        <p:spPr>
          <a:xfrm>
            <a:off x="282358" y="1456691"/>
            <a:ext cx="4480712" cy="2308324"/>
          </a:xfrm>
          <a:prstGeom prst="rect">
            <a:avLst/>
          </a:prstGeom>
          <a:noFill/>
        </p:spPr>
        <p:txBody>
          <a:bodyPr wrap="square" rtlCol="0">
            <a:spAutoFit/>
          </a:bodyPr>
          <a:lstStyle/>
          <a:p>
            <a:r>
              <a:rPr lang="en-GB" sz="1600" dirty="0" smtClean="0"/>
              <a:t>PCA </a:t>
            </a:r>
            <a:r>
              <a:rPr lang="en-GB" sz="1600" dirty="0"/>
              <a:t>uses </a:t>
            </a:r>
            <a:r>
              <a:rPr lang="en-GB" sz="1600" dirty="0" smtClean="0"/>
              <a:t>covariance </a:t>
            </a:r>
            <a:r>
              <a:rPr lang="en-GB" sz="1600" dirty="0"/>
              <a:t>to encode the structure in the data and </a:t>
            </a:r>
            <a:r>
              <a:rPr lang="en-GB" sz="1600" dirty="0" smtClean="0"/>
              <a:t>then eigenvectors </a:t>
            </a:r>
            <a:r>
              <a:rPr lang="en-GB" sz="1600" dirty="0"/>
              <a:t>to </a:t>
            </a:r>
            <a:r>
              <a:rPr lang="en-GB" sz="1600" dirty="0" smtClean="0"/>
              <a:t>transform the data to a </a:t>
            </a:r>
            <a:r>
              <a:rPr lang="en-GB" sz="1600" dirty="0"/>
              <a:t>new set of coordinates that best reveals </a:t>
            </a:r>
            <a:r>
              <a:rPr lang="en-GB" sz="1600" dirty="0" smtClean="0"/>
              <a:t> the </a:t>
            </a:r>
            <a:r>
              <a:rPr lang="en-GB" sz="1600" dirty="0"/>
              <a:t>structure </a:t>
            </a:r>
            <a:r>
              <a:rPr lang="en-GB" sz="1600" dirty="0" smtClean="0"/>
              <a:t>of the data. </a:t>
            </a:r>
          </a:p>
          <a:p>
            <a:endParaRPr lang="en-GB" sz="1600" dirty="0"/>
          </a:p>
          <a:p>
            <a:r>
              <a:rPr lang="en-GB" sz="1600" dirty="0" smtClean="0"/>
              <a:t>PCA computes an orthogonal </a:t>
            </a:r>
            <a:r>
              <a:rPr lang="en-GB" sz="1600" dirty="0"/>
              <a:t>matrix that performs </a:t>
            </a:r>
            <a:r>
              <a:rPr lang="en-GB" sz="1600" dirty="0" smtClean="0"/>
              <a:t>a rotated-axis coordinate transformation such that we can transform </a:t>
            </a:r>
            <a:r>
              <a:rPr lang="en-GB" sz="1600" dirty="0"/>
              <a:t>our data matrix, D, to the new coordinates, D</a:t>
            </a:r>
            <a:r>
              <a:rPr lang="en-GB" sz="1600" baseline="-25000" dirty="0"/>
              <a:t>PCA</a:t>
            </a:r>
            <a:r>
              <a:rPr lang="en-GB" sz="1600" dirty="0"/>
              <a:t>:</a:t>
            </a:r>
            <a:endParaRPr lang="en-GB" sz="1600" dirty="0"/>
          </a:p>
        </p:txBody>
      </p:sp>
      <p:sp>
        <p:nvSpPr>
          <p:cNvPr id="3" name="TextBox 2"/>
          <p:cNvSpPr txBox="1"/>
          <p:nvPr/>
        </p:nvSpPr>
        <p:spPr>
          <a:xfrm>
            <a:off x="5726611" y="3320691"/>
            <a:ext cx="2733334" cy="300082"/>
          </a:xfrm>
          <a:prstGeom prst="rect">
            <a:avLst/>
          </a:prstGeom>
          <a:noFill/>
        </p:spPr>
        <p:txBody>
          <a:bodyPr wrap="square" rtlCol="0">
            <a:spAutoFit/>
          </a:bodyPr>
          <a:lstStyle/>
          <a:p>
            <a:pPr algn="ctr"/>
            <a:r>
              <a:rPr lang="en-GB" dirty="0" smtClean="0"/>
              <a:t>A data point in coordinates (</a:t>
            </a:r>
            <a:r>
              <a:rPr lang="en-GB" dirty="0" err="1" smtClean="0"/>
              <a:t>x,y</a:t>
            </a:r>
            <a:r>
              <a:rPr lang="en-GB" dirty="0" smtClean="0"/>
              <a:t>)</a:t>
            </a:r>
            <a:endParaRPr lang="en-GB" dirty="0"/>
          </a:p>
        </p:txBody>
      </p:sp>
      <p:sp>
        <p:nvSpPr>
          <p:cNvPr id="40" name="TextBox 39"/>
          <p:cNvSpPr txBox="1"/>
          <p:nvPr/>
        </p:nvSpPr>
        <p:spPr>
          <a:xfrm>
            <a:off x="5851628" y="6145232"/>
            <a:ext cx="2442761" cy="507831"/>
          </a:xfrm>
          <a:prstGeom prst="rect">
            <a:avLst/>
          </a:prstGeom>
          <a:noFill/>
        </p:spPr>
        <p:txBody>
          <a:bodyPr wrap="square" rtlCol="0">
            <a:spAutoFit/>
          </a:bodyPr>
          <a:lstStyle/>
          <a:p>
            <a:pPr algn="ctr"/>
            <a:r>
              <a:rPr lang="en-GB" dirty="0" smtClean="0"/>
              <a:t>The data point in the new rotated-axis coordinates (</a:t>
            </a:r>
            <a:r>
              <a:rPr lang="en-GB" dirty="0" err="1" smtClean="0"/>
              <a:t>x’,y</a:t>
            </a:r>
            <a:r>
              <a:rPr lang="en-GB" dirty="0" smtClean="0"/>
              <a:t>’)</a:t>
            </a:r>
            <a:endParaRPr lang="en-GB" dirty="0"/>
          </a:p>
        </p:txBody>
      </p:sp>
      <p:sp>
        <p:nvSpPr>
          <p:cNvPr id="11" name="Rectangle 10"/>
          <p:cNvSpPr/>
          <p:nvPr/>
        </p:nvSpPr>
        <p:spPr>
          <a:xfrm>
            <a:off x="5240740" y="890140"/>
            <a:ext cx="3643953" cy="57629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3" name="Straight Connector 12"/>
          <p:cNvCxnSpPr>
            <a:stCxn id="11" idx="1"/>
            <a:endCxn id="11" idx="3"/>
          </p:cNvCxnSpPr>
          <p:nvPr/>
        </p:nvCxnSpPr>
        <p:spPr>
          <a:xfrm>
            <a:off x="5240740" y="3771602"/>
            <a:ext cx="364395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4541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57698" y="468502"/>
            <a:ext cx="5775436" cy="584775"/>
          </a:xfrm>
          <a:prstGeom prst="rect">
            <a:avLst/>
          </a:prstGeom>
          <a:noFill/>
        </p:spPr>
        <p:txBody>
          <a:bodyPr wrap="square" rtlCol="0">
            <a:spAutoFit/>
          </a:bodyPr>
          <a:lstStyle/>
          <a:p>
            <a:r>
              <a:rPr lang="en-GB" sz="3200" dirty="0" smtClean="0"/>
              <a:t>Hierarchical Clustering</a:t>
            </a:r>
            <a:endParaRPr lang="en-GB" sz="3200" dirty="0"/>
          </a:p>
        </p:txBody>
      </p:sp>
      <p:grpSp>
        <p:nvGrpSpPr>
          <p:cNvPr id="38" name="Group 37"/>
          <p:cNvGrpSpPr/>
          <p:nvPr/>
        </p:nvGrpSpPr>
        <p:grpSpPr>
          <a:xfrm>
            <a:off x="1662653" y="2196334"/>
            <a:ext cx="6089490" cy="4319516"/>
            <a:chOff x="1058333" y="833483"/>
            <a:chExt cx="6872783" cy="5224091"/>
          </a:xfrm>
        </p:grpSpPr>
        <p:grpSp>
          <p:nvGrpSpPr>
            <p:cNvPr id="22" name="Group 21"/>
            <p:cNvGrpSpPr/>
            <p:nvPr/>
          </p:nvGrpSpPr>
          <p:grpSpPr>
            <a:xfrm>
              <a:off x="1058333" y="833483"/>
              <a:ext cx="6739468" cy="4919290"/>
              <a:chOff x="1299633" y="571500"/>
              <a:chExt cx="6739468" cy="4919290"/>
            </a:xfrm>
          </p:grpSpPr>
          <p:pic>
            <p:nvPicPr>
              <p:cNvPr id="23" name="Picture 22"/>
              <p:cNvPicPr>
                <a:picLocks noChangeAspect="1"/>
              </p:cNvPicPr>
              <p:nvPr/>
            </p:nvPicPr>
            <p:blipFill rotWithShape="1">
              <a:blip r:embed="rId2"/>
              <a:srcRect t="10629" r="10158" b="11944"/>
              <a:stretch/>
            </p:blipFill>
            <p:spPr>
              <a:xfrm>
                <a:off x="1299633" y="571500"/>
                <a:ext cx="6739468" cy="4356100"/>
              </a:xfrm>
              <a:prstGeom prst="rect">
                <a:avLst/>
              </a:prstGeom>
            </p:spPr>
          </p:pic>
          <p:sp>
            <p:nvSpPr>
              <p:cNvPr id="24" name="TextBox 23"/>
              <p:cNvSpPr txBox="1"/>
              <p:nvPr/>
            </p:nvSpPr>
            <p:spPr>
              <a:xfrm rot="16200000">
                <a:off x="4490409" y="5027202"/>
                <a:ext cx="665567" cy="261610"/>
              </a:xfrm>
              <a:prstGeom prst="rect">
                <a:avLst/>
              </a:prstGeom>
              <a:noFill/>
            </p:spPr>
            <p:txBody>
              <a:bodyPr wrap="none" rtlCol="0">
                <a:spAutoFit/>
              </a:bodyPr>
              <a:lstStyle/>
              <a:p>
                <a:r>
                  <a:rPr lang="en-GB" sz="1100" dirty="0" smtClean="0"/>
                  <a:t>control1</a:t>
                </a:r>
                <a:endParaRPr lang="en-GB" sz="1100" dirty="0"/>
              </a:p>
            </p:txBody>
          </p:sp>
          <p:sp>
            <p:nvSpPr>
              <p:cNvPr id="25" name="TextBox 24"/>
              <p:cNvSpPr txBox="1"/>
              <p:nvPr/>
            </p:nvSpPr>
            <p:spPr>
              <a:xfrm rot="16200000">
                <a:off x="3238840" y="5027202"/>
                <a:ext cx="665567" cy="261610"/>
              </a:xfrm>
              <a:prstGeom prst="rect">
                <a:avLst/>
              </a:prstGeom>
              <a:noFill/>
            </p:spPr>
            <p:txBody>
              <a:bodyPr wrap="none" rtlCol="0">
                <a:spAutoFit/>
              </a:bodyPr>
              <a:lstStyle/>
              <a:p>
                <a:r>
                  <a:rPr lang="en-GB" sz="1100" dirty="0" smtClean="0"/>
                  <a:t>control2</a:t>
                </a:r>
                <a:endParaRPr lang="en-GB" sz="1100" dirty="0"/>
              </a:p>
            </p:txBody>
          </p:sp>
          <p:sp>
            <p:nvSpPr>
              <p:cNvPr id="26" name="TextBox 25"/>
              <p:cNvSpPr txBox="1"/>
              <p:nvPr/>
            </p:nvSpPr>
            <p:spPr>
              <a:xfrm rot="16200000">
                <a:off x="3555055" y="5027202"/>
                <a:ext cx="665567" cy="261610"/>
              </a:xfrm>
              <a:prstGeom prst="rect">
                <a:avLst/>
              </a:prstGeom>
              <a:noFill/>
            </p:spPr>
            <p:txBody>
              <a:bodyPr wrap="none" rtlCol="0">
                <a:spAutoFit/>
              </a:bodyPr>
              <a:lstStyle/>
              <a:p>
                <a:r>
                  <a:rPr lang="en-GB" sz="1100" dirty="0" smtClean="0"/>
                  <a:t>control3</a:t>
                </a:r>
                <a:endParaRPr lang="en-GB" sz="1100" dirty="0"/>
              </a:p>
            </p:txBody>
          </p:sp>
          <p:sp>
            <p:nvSpPr>
              <p:cNvPr id="27" name="TextBox 26"/>
              <p:cNvSpPr txBox="1"/>
              <p:nvPr/>
            </p:nvSpPr>
            <p:spPr>
              <a:xfrm rot="16200000">
                <a:off x="7062603" y="4948655"/>
                <a:ext cx="508473" cy="261610"/>
              </a:xfrm>
              <a:prstGeom prst="rect">
                <a:avLst/>
              </a:prstGeom>
              <a:noFill/>
            </p:spPr>
            <p:txBody>
              <a:bodyPr wrap="none" rtlCol="0">
                <a:spAutoFit/>
              </a:bodyPr>
              <a:lstStyle/>
              <a:p>
                <a:r>
                  <a:rPr lang="en-GB" sz="1100" dirty="0" smtClean="0"/>
                  <a:t>case7</a:t>
                </a:r>
                <a:endParaRPr lang="en-GB" sz="1100" dirty="0"/>
              </a:p>
            </p:txBody>
          </p:sp>
          <p:sp>
            <p:nvSpPr>
              <p:cNvPr id="28" name="TextBox 27"/>
              <p:cNvSpPr txBox="1"/>
              <p:nvPr/>
            </p:nvSpPr>
            <p:spPr>
              <a:xfrm rot="16200000">
                <a:off x="5179198" y="4948655"/>
                <a:ext cx="508473" cy="261610"/>
              </a:xfrm>
              <a:prstGeom prst="rect">
                <a:avLst/>
              </a:prstGeom>
              <a:noFill/>
            </p:spPr>
            <p:txBody>
              <a:bodyPr wrap="none" rtlCol="0">
                <a:spAutoFit/>
              </a:bodyPr>
              <a:lstStyle/>
              <a:p>
                <a:r>
                  <a:rPr lang="en-GB" sz="1100" dirty="0" smtClean="0"/>
                  <a:t>case1</a:t>
                </a:r>
                <a:endParaRPr lang="en-GB" sz="1100" dirty="0"/>
              </a:p>
            </p:txBody>
          </p:sp>
          <p:sp>
            <p:nvSpPr>
              <p:cNvPr id="29" name="TextBox 28"/>
              <p:cNvSpPr txBox="1"/>
              <p:nvPr/>
            </p:nvSpPr>
            <p:spPr>
              <a:xfrm rot="16200000">
                <a:off x="5458573" y="4948655"/>
                <a:ext cx="508473" cy="261610"/>
              </a:xfrm>
              <a:prstGeom prst="rect">
                <a:avLst/>
              </a:prstGeom>
              <a:noFill/>
            </p:spPr>
            <p:txBody>
              <a:bodyPr wrap="none" rtlCol="0">
                <a:spAutoFit/>
              </a:bodyPr>
              <a:lstStyle/>
              <a:p>
                <a:r>
                  <a:rPr lang="en-GB" sz="1100" smtClean="0"/>
                  <a:t>case3</a:t>
                </a:r>
                <a:endParaRPr lang="en-GB" sz="1100" dirty="0"/>
              </a:p>
            </p:txBody>
          </p:sp>
          <p:sp>
            <p:nvSpPr>
              <p:cNvPr id="30" name="TextBox 29"/>
              <p:cNvSpPr txBox="1"/>
              <p:nvPr/>
            </p:nvSpPr>
            <p:spPr>
              <a:xfrm rot="16200000">
                <a:off x="6095295" y="4948655"/>
                <a:ext cx="508473" cy="261610"/>
              </a:xfrm>
              <a:prstGeom prst="rect">
                <a:avLst/>
              </a:prstGeom>
              <a:noFill/>
            </p:spPr>
            <p:txBody>
              <a:bodyPr wrap="none" rtlCol="0">
                <a:spAutoFit/>
              </a:bodyPr>
              <a:lstStyle/>
              <a:p>
                <a:r>
                  <a:rPr lang="en-GB" sz="1100" dirty="0" smtClean="0"/>
                  <a:t>case4</a:t>
                </a:r>
                <a:endParaRPr lang="en-GB" sz="1100" dirty="0"/>
              </a:p>
            </p:txBody>
          </p:sp>
          <p:sp>
            <p:nvSpPr>
              <p:cNvPr id="31" name="TextBox 30"/>
              <p:cNvSpPr txBox="1"/>
              <p:nvPr/>
            </p:nvSpPr>
            <p:spPr>
              <a:xfrm rot="16200000">
                <a:off x="6390134" y="4948655"/>
                <a:ext cx="508473" cy="261610"/>
              </a:xfrm>
              <a:prstGeom prst="rect">
                <a:avLst/>
              </a:prstGeom>
              <a:noFill/>
            </p:spPr>
            <p:txBody>
              <a:bodyPr wrap="none" rtlCol="0">
                <a:spAutoFit/>
              </a:bodyPr>
              <a:lstStyle/>
              <a:p>
                <a:r>
                  <a:rPr lang="en-GB" sz="1100" dirty="0" smtClean="0"/>
                  <a:t>case6</a:t>
                </a:r>
                <a:endParaRPr lang="en-GB" sz="1100" dirty="0"/>
              </a:p>
            </p:txBody>
          </p:sp>
          <p:sp>
            <p:nvSpPr>
              <p:cNvPr id="32" name="TextBox 31"/>
              <p:cNvSpPr txBox="1"/>
              <p:nvPr/>
            </p:nvSpPr>
            <p:spPr>
              <a:xfrm rot="16200000">
                <a:off x="5790939" y="4948655"/>
                <a:ext cx="508473" cy="261610"/>
              </a:xfrm>
              <a:prstGeom prst="rect">
                <a:avLst/>
              </a:prstGeom>
              <a:noFill/>
            </p:spPr>
            <p:txBody>
              <a:bodyPr wrap="none" rtlCol="0">
                <a:spAutoFit/>
              </a:bodyPr>
              <a:lstStyle/>
              <a:p>
                <a:r>
                  <a:rPr lang="en-GB" sz="1100" dirty="0" smtClean="0"/>
                  <a:t>case5</a:t>
                </a:r>
                <a:endParaRPr lang="en-GB" sz="1100" dirty="0"/>
              </a:p>
            </p:txBody>
          </p:sp>
          <p:sp>
            <p:nvSpPr>
              <p:cNvPr id="33" name="TextBox 32"/>
              <p:cNvSpPr txBox="1"/>
              <p:nvPr/>
            </p:nvSpPr>
            <p:spPr>
              <a:xfrm rot="16200000">
                <a:off x="6713147" y="4948655"/>
                <a:ext cx="508473" cy="261610"/>
              </a:xfrm>
              <a:prstGeom prst="rect">
                <a:avLst/>
              </a:prstGeom>
              <a:noFill/>
            </p:spPr>
            <p:txBody>
              <a:bodyPr wrap="none" rtlCol="0">
                <a:spAutoFit/>
              </a:bodyPr>
              <a:lstStyle/>
              <a:p>
                <a:r>
                  <a:rPr lang="en-GB" sz="1100" dirty="0" smtClean="0"/>
                  <a:t>case2</a:t>
                </a:r>
                <a:endParaRPr lang="en-GB" sz="1100" dirty="0"/>
              </a:p>
            </p:txBody>
          </p:sp>
          <p:sp>
            <p:nvSpPr>
              <p:cNvPr id="34" name="TextBox 33"/>
              <p:cNvSpPr txBox="1"/>
              <p:nvPr/>
            </p:nvSpPr>
            <p:spPr>
              <a:xfrm rot="16200000">
                <a:off x="4787655" y="5027202"/>
                <a:ext cx="665567" cy="261610"/>
              </a:xfrm>
              <a:prstGeom prst="rect">
                <a:avLst/>
              </a:prstGeom>
              <a:noFill/>
            </p:spPr>
            <p:txBody>
              <a:bodyPr wrap="none" rtlCol="0">
                <a:spAutoFit/>
              </a:bodyPr>
              <a:lstStyle/>
              <a:p>
                <a:r>
                  <a:rPr lang="en-GB" sz="1100" dirty="0" smtClean="0"/>
                  <a:t>control4</a:t>
                </a:r>
                <a:endParaRPr lang="en-GB" sz="1100" dirty="0"/>
              </a:p>
            </p:txBody>
          </p:sp>
          <p:sp>
            <p:nvSpPr>
              <p:cNvPr id="35" name="TextBox 34"/>
              <p:cNvSpPr txBox="1"/>
              <p:nvPr/>
            </p:nvSpPr>
            <p:spPr>
              <a:xfrm rot="16200000">
                <a:off x="2905216" y="5027202"/>
                <a:ext cx="665567" cy="261610"/>
              </a:xfrm>
              <a:prstGeom prst="rect">
                <a:avLst/>
              </a:prstGeom>
              <a:noFill/>
            </p:spPr>
            <p:txBody>
              <a:bodyPr wrap="none" rtlCol="0">
                <a:spAutoFit/>
              </a:bodyPr>
              <a:lstStyle/>
              <a:p>
                <a:r>
                  <a:rPr lang="en-GB" sz="1100" dirty="0" smtClean="0"/>
                  <a:t>control5</a:t>
                </a:r>
                <a:endParaRPr lang="en-GB" sz="1100" dirty="0"/>
              </a:p>
            </p:txBody>
          </p:sp>
          <p:sp>
            <p:nvSpPr>
              <p:cNvPr id="36" name="TextBox 35"/>
              <p:cNvSpPr txBox="1"/>
              <p:nvPr/>
            </p:nvSpPr>
            <p:spPr>
              <a:xfrm rot="16200000">
                <a:off x="3859856" y="5027202"/>
                <a:ext cx="665567" cy="261610"/>
              </a:xfrm>
              <a:prstGeom prst="rect">
                <a:avLst/>
              </a:prstGeom>
              <a:noFill/>
            </p:spPr>
            <p:txBody>
              <a:bodyPr wrap="none" rtlCol="0">
                <a:spAutoFit/>
              </a:bodyPr>
              <a:lstStyle/>
              <a:p>
                <a:r>
                  <a:rPr lang="en-GB" sz="1100" dirty="0" smtClean="0"/>
                  <a:t>control6</a:t>
                </a:r>
                <a:endParaRPr lang="en-GB" sz="1100" dirty="0"/>
              </a:p>
            </p:txBody>
          </p:sp>
          <p:sp>
            <p:nvSpPr>
              <p:cNvPr id="37" name="TextBox 36"/>
              <p:cNvSpPr txBox="1"/>
              <p:nvPr/>
            </p:nvSpPr>
            <p:spPr>
              <a:xfrm rot="16200000">
                <a:off x="4175133" y="5027202"/>
                <a:ext cx="665567" cy="261610"/>
              </a:xfrm>
              <a:prstGeom prst="rect">
                <a:avLst/>
              </a:prstGeom>
              <a:noFill/>
            </p:spPr>
            <p:txBody>
              <a:bodyPr wrap="none" rtlCol="0">
                <a:spAutoFit/>
              </a:bodyPr>
              <a:lstStyle/>
              <a:p>
                <a:r>
                  <a:rPr lang="en-GB" sz="1100" dirty="0" smtClean="0"/>
                  <a:t>control7</a:t>
                </a:r>
                <a:endParaRPr lang="en-GB" sz="1100" dirty="0"/>
              </a:p>
            </p:txBody>
          </p:sp>
        </p:grpSp>
        <p:sp>
          <p:nvSpPr>
            <p:cNvPr id="20" name="TextBox 19"/>
            <p:cNvSpPr txBox="1"/>
            <p:nvPr/>
          </p:nvSpPr>
          <p:spPr>
            <a:xfrm>
              <a:off x="7334286" y="3454400"/>
              <a:ext cx="596830" cy="300082"/>
            </a:xfrm>
            <a:prstGeom prst="rect">
              <a:avLst/>
            </a:prstGeom>
            <a:noFill/>
          </p:spPr>
          <p:txBody>
            <a:bodyPr wrap="none" rtlCol="0">
              <a:spAutoFit/>
            </a:bodyPr>
            <a:lstStyle/>
            <a:p>
              <a:r>
                <a:rPr lang="en-GB" smtClean="0"/>
                <a:t>genes</a:t>
              </a:r>
              <a:endParaRPr lang="en-GB"/>
            </a:p>
          </p:txBody>
        </p:sp>
        <p:sp>
          <p:nvSpPr>
            <p:cNvPr id="19" name="TextBox 18"/>
            <p:cNvSpPr txBox="1"/>
            <p:nvPr/>
          </p:nvSpPr>
          <p:spPr>
            <a:xfrm>
              <a:off x="3199518" y="5752774"/>
              <a:ext cx="3459218" cy="304800"/>
            </a:xfrm>
            <a:prstGeom prst="rect">
              <a:avLst/>
            </a:prstGeom>
            <a:noFill/>
          </p:spPr>
          <p:txBody>
            <a:bodyPr wrap="square" rtlCol="0">
              <a:spAutoFit/>
            </a:bodyPr>
            <a:lstStyle/>
            <a:p>
              <a:pPr algn="ctr"/>
              <a:r>
                <a:rPr lang="en-GB" dirty="0" smtClean="0"/>
                <a:t>samples</a:t>
              </a:r>
              <a:endParaRPr lang="en-GB" dirty="0"/>
            </a:p>
          </p:txBody>
        </p:sp>
      </p:grpSp>
      <p:sp>
        <p:nvSpPr>
          <p:cNvPr id="2" name="TextBox 1"/>
          <p:cNvSpPr txBox="1"/>
          <p:nvPr/>
        </p:nvSpPr>
        <p:spPr>
          <a:xfrm>
            <a:off x="272955" y="1119116"/>
            <a:ext cx="8516203" cy="1077218"/>
          </a:xfrm>
          <a:prstGeom prst="rect">
            <a:avLst/>
          </a:prstGeom>
          <a:noFill/>
        </p:spPr>
        <p:txBody>
          <a:bodyPr wrap="square" rtlCol="0">
            <a:spAutoFit/>
          </a:bodyPr>
          <a:lstStyle/>
          <a:p>
            <a:r>
              <a:rPr lang="en-GB" sz="1600" dirty="0" smtClean="0"/>
              <a:t>Hierarchical clustering  is </a:t>
            </a:r>
            <a:r>
              <a:rPr lang="en-GB" sz="1600" dirty="0"/>
              <a:t>another way to visualise high dimensional data. It </a:t>
            </a:r>
            <a:r>
              <a:rPr lang="en-GB" sz="1600" dirty="0" smtClean="0"/>
              <a:t>clusters observations </a:t>
            </a:r>
            <a:r>
              <a:rPr lang="en-GB" sz="1600" dirty="0"/>
              <a:t>by distance and builds a hierarchical structure. It gives more </a:t>
            </a:r>
            <a:r>
              <a:rPr lang="en-GB" sz="1600" dirty="0" smtClean="0"/>
              <a:t>detailed information </a:t>
            </a:r>
            <a:r>
              <a:rPr lang="en-GB" sz="1600" dirty="0"/>
              <a:t>of the </a:t>
            </a:r>
            <a:r>
              <a:rPr lang="en-GB" sz="1600" dirty="0" smtClean="0"/>
              <a:t>differences </a:t>
            </a:r>
            <a:r>
              <a:rPr lang="en-GB" sz="1600" dirty="0"/>
              <a:t>among clusters, for example, what genes contributes </a:t>
            </a:r>
            <a:r>
              <a:rPr lang="en-GB" sz="1600" dirty="0" smtClean="0"/>
              <a:t>the most </a:t>
            </a:r>
            <a:r>
              <a:rPr lang="en-GB" sz="1600" dirty="0"/>
              <a:t>to the </a:t>
            </a:r>
            <a:r>
              <a:rPr lang="en-GB" sz="1600" dirty="0" smtClean="0"/>
              <a:t>differences </a:t>
            </a:r>
            <a:r>
              <a:rPr lang="en-GB" sz="1600" dirty="0"/>
              <a:t>between two clusters.</a:t>
            </a:r>
            <a:endParaRPr lang="en-GB" sz="1600" dirty="0"/>
          </a:p>
        </p:txBody>
      </p:sp>
    </p:spTree>
    <p:extLst>
      <p:ext uri="{BB962C8B-B14F-4D97-AF65-F5344CB8AC3E}">
        <p14:creationId xmlns:p14="http://schemas.microsoft.com/office/powerpoint/2010/main" val="723690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0700" y="1028700"/>
            <a:ext cx="7912099" cy="1815882"/>
          </a:xfrm>
          <a:prstGeom prst="rect">
            <a:avLst/>
          </a:prstGeom>
          <a:noFill/>
        </p:spPr>
        <p:txBody>
          <a:bodyPr wrap="square" rtlCol="0">
            <a:spAutoFit/>
          </a:bodyPr>
          <a:lstStyle/>
          <a:p>
            <a:pPr marL="285750" indent="-285750">
              <a:buFont typeface="Arial" panose="020B0604020202020204" pitchFamily="34" charset="0"/>
              <a:buChar char="•"/>
            </a:pPr>
            <a:r>
              <a:rPr lang="en-GB" sz="1600" dirty="0" smtClean="0"/>
              <a:t>A sparse statistical model is one on which only a relatively small number of parameters (or predictors) play an important role. </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smtClean="0"/>
              <a:t>For example, we hope that not all of the 30,000 or so genes in the human body are directly involved in the process that leads to the development of cancer.</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smtClean="0"/>
              <a:t>Methods that study sparsity to help recover the underlying signal of the data.</a:t>
            </a:r>
          </a:p>
        </p:txBody>
      </p:sp>
      <p:sp>
        <p:nvSpPr>
          <p:cNvPr id="3" name="TextBox 2"/>
          <p:cNvSpPr txBox="1"/>
          <p:nvPr/>
        </p:nvSpPr>
        <p:spPr>
          <a:xfrm>
            <a:off x="418690" y="397211"/>
            <a:ext cx="5270910" cy="461665"/>
          </a:xfrm>
          <a:prstGeom prst="rect">
            <a:avLst/>
          </a:prstGeom>
          <a:noFill/>
        </p:spPr>
        <p:txBody>
          <a:bodyPr wrap="square" rtlCol="0">
            <a:spAutoFit/>
          </a:bodyPr>
          <a:lstStyle/>
          <a:p>
            <a:r>
              <a:rPr lang="en-GB" sz="2400" b="1" dirty="0" smtClean="0"/>
              <a:t>Statistical Learning with Sparsity</a:t>
            </a:r>
            <a:endParaRPr lang="en-GB" sz="2400" b="1" dirty="0"/>
          </a:p>
        </p:txBody>
      </p:sp>
      <p:sp>
        <p:nvSpPr>
          <p:cNvPr id="4" name="TextBox 3"/>
          <p:cNvSpPr txBox="1"/>
          <p:nvPr/>
        </p:nvSpPr>
        <p:spPr>
          <a:xfrm>
            <a:off x="520700" y="3383316"/>
            <a:ext cx="7912099" cy="3046988"/>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GB" sz="1600" b="1" dirty="0" smtClean="0"/>
              <a:t>Linear </a:t>
            </a:r>
            <a:r>
              <a:rPr lang="en-GB" sz="1600" b="1" dirty="0" smtClean="0"/>
              <a:t>regression</a:t>
            </a:r>
            <a:endParaRPr lang="is-IS" sz="1600" dirty="0"/>
          </a:p>
          <a:p>
            <a:pPr marL="285750" indent="-285750">
              <a:lnSpc>
                <a:spcPct val="200000"/>
              </a:lnSpc>
              <a:buFont typeface="Arial" panose="020B0604020202020204" pitchFamily="34" charset="0"/>
              <a:buChar char="•"/>
            </a:pPr>
            <a:r>
              <a:rPr lang="is-IS" sz="1600" b="1" dirty="0" smtClean="0"/>
              <a:t>Generalised Linear </a:t>
            </a:r>
            <a:r>
              <a:rPr lang="is-IS" sz="1600" b="1" dirty="0" smtClean="0"/>
              <a:t>Regression</a:t>
            </a:r>
            <a:endParaRPr lang="is-IS" sz="1600" dirty="0" smtClean="0"/>
          </a:p>
          <a:p>
            <a:pPr marL="285750" indent="-285750">
              <a:lnSpc>
                <a:spcPct val="200000"/>
              </a:lnSpc>
              <a:buFont typeface="Arial" panose="020B0604020202020204" pitchFamily="34" charset="0"/>
              <a:buChar char="•"/>
            </a:pPr>
            <a:r>
              <a:rPr lang="is-IS" sz="1600" b="1" dirty="0" smtClean="0"/>
              <a:t>Generalisation of the Lasso </a:t>
            </a:r>
            <a:r>
              <a:rPr lang="is-IS" sz="1600" b="1" dirty="0" smtClean="0"/>
              <a:t>Penalty</a:t>
            </a:r>
            <a:endParaRPr lang="is-IS" sz="1600" dirty="0"/>
          </a:p>
          <a:p>
            <a:pPr marL="285750" indent="-285750">
              <a:lnSpc>
                <a:spcPct val="200000"/>
              </a:lnSpc>
              <a:buFont typeface="Arial" panose="020B0604020202020204" pitchFamily="34" charset="0"/>
              <a:buChar char="•"/>
            </a:pPr>
            <a:r>
              <a:rPr lang="is-IS" sz="1600" b="1" dirty="0" smtClean="0"/>
              <a:t>Statistical </a:t>
            </a:r>
            <a:r>
              <a:rPr lang="is-IS" sz="1600" b="1" dirty="0" smtClean="0"/>
              <a:t>Inference</a:t>
            </a:r>
            <a:endParaRPr lang="is-IS" sz="1600" dirty="0"/>
          </a:p>
          <a:p>
            <a:pPr marL="285750" indent="-285750">
              <a:lnSpc>
                <a:spcPct val="200000"/>
              </a:lnSpc>
              <a:buFont typeface="Arial" panose="020B0604020202020204" pitchFamily="34" charset="0"/>
              <a:buChar char="•"/>
            </a:pPr>
            <a:r>
              <a:rPr lang="is-IS" sz="1600" b="1" dirty="0" smtClean="0"/>
              <a:t>Sparse Multivariate </a:t>
            </a:r>
            <a:r>
              <a:rPr lang="is-IS" sz="1600" b="1" dirty="0" smtClean="0"/>
              <a:t>Methods</a:t>
            </a:r>
            <a:endParaRPr lang="is-IS" sz="1600" b="1" dirty="0"/>
          </a:p>
          <a:p>
            <a:pPr marL="285750" indent="-285750">
              <a:lnSpc>
                <a:spcPct val="200000"/>
              </a:lnSpc>
              <a:buFont typeface="Arial" panose="020B0604020202020204" pitchFamily="34" charset="0"/>
              <a:buChar char="•"/>
            </a:pPr>
            <a:r>
              <a:rPr lang="is-IS" sz="1600" b="1" dirty="0" smtClean="0"/>
              <a:t>Graph and Model Selection</a:t>
            </a:r>
            <a:endParaRPr lang="is-IS" sz="1600" b="1" dirty="0"/>
          </a:p>
        </p:txBody>
      </p:sp>
      <p:sp>
        <p:nvSpPr>
          <p:cNvPr id="5" name="TextBox 4"/>
          <p:cNvSpPr txBox="1"/>
          <p:nvPr/>
        </p:nvSpPr>
        <p:spPr>
          <a:xfrm>
            <a:off x="418690" y="2954130"/>
            <a:ext cx="5270910" cy="369332"/>
          </a:xfrm>
          <a:prstGeom prst="rect">
            <a:avLst/>
          </a:prstGeom>
          <a:noFill/>
        </p:spPr>
        <p:txBody>
          <a:bodyPr wrap="square" rtlCol="0">
            <a:spAutoFit/>
          </a:bodyPr>
          <a:lstStyle/>
          <a:p>
            <a:r>
              <a:rPr lang="en-GB" sz="1800" b="1" dirty="0" smtClean="0"/>
              <a:t>Methods</a:t>
            </a:r>
            <a:endParaRPr lang="en-GB" sz="1800" b="1" dirty="0"/>
          </a:p>
        </p:txBody>
      </p:sp>
    </p:spTree>
    <p:extLst>
      <p:ext uri="{BB962C8B-B14F-4D97-AF65-F5344CB8AC3E}">
        <p14:creationId xmlns:p14="http://schemas.microsoft.com/office/powerpoint/2010/main" val="1984342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5298" y="1383752"/>
            <a:ext cx="8267700" cy="1038746"/>
          </a:xfrm>
          <a:prstGeom prst="rect">
            <a:avLst/>
          </a:prstGeom>
          <a:noFill/>
        </p:spPr>
        <p:txBody>
          <a:bodyPr wrap="square" rtlCol="0">
            <a:spAutoFit/>
          </a:bodyPr>
          <a:lstStyle/>
          <a:p>
            <a:endParaRPr lang="en-GB" dirty="0" smtClean="0"/>
          </a:p>
          <a:p>
            <a:r>
              <a:rPr lang="en-GB" sz="1600" dirty="0" smtClean="0"/>
              <a:t>In </a:t>
            </a:r>
            <a:r>
              <a:rPr lang="en-GB" sz="1600" dirty="0"/>
              <a:t>which we observe N observations of an outcome variable </a:t>
            </a:r>
            <a:r>
              <a:rPr lang="en-GB" sz="1600" i="1" dirty="0" smtClean="0"/>
              <a:t>Y</a:t>
            </a:r>
            <a:r>
              <a:rPr lang="en-GB" sz="1600" dirty="0" smtClean="0"/>
              <a:t> </a:t>
            </a:r>
            <a:r>
              <a:rPr lang="en-GB" sz="1600" dirty="0"/>
              <a:t>and p associated predictor variables (or features) </a:t>
            </a:r>
            <a:r>
              <a:rPr lang="en-GB" sz="1600" i="1" dirty="0" smtClean="0"/>
              <a:t>X </a:t>
            </a:r>
            <a:r>
              <a:rPr lang="en-GB" sz="1600" i="1" dirty="0"/>
              <a:t>= (</a:t>
            </a:r>
            <a:r>
              <a:rPr lang="en-GB" sz="1600" i="1" dirty="0" smtClean="0"/>
              <a:t>x</a:t>
            </a:r>
            <a:r>
              <a:rPr lang="en-GB" sz="1600" i="1" baseline="-25000" dirty="0" smtClean="0"/>
              <a:t>1</a:t>
            </a:r>
            <a:r>
              <a:rPr lang="en-GB" sz="1600" i="1" dirty="0"/>
              <a:t>, </a:t>
            </a:r>
            <a:r>
              <a:rPr lang="is-IS" sz="1600" i="1" dirty="0"/>
              <a:t>…, </a:t>
            </a:r>
            <a:r>
              <a:rPr lang="is-IS" sz="1600" i="1" dirty="0" smtClean="0"/>
              <a:t>x</a:t>
            </a:r>
            <a:r>
              <a:rPr lang="is-IS" sz="1600" i="1" baseline="-25000" dirty="0" smtClean="0"/>
              <a:t>p</a:t>
            </a:r>
            <a:r>
              <a:rPr lang="is-IS" sz="1600" i="1" dirty="0" smtClean="0"/>
              <a:t>)</a:t>
            </a:r>
            <a:r>
              <a:rPr lang="is-IS" sz="1600" i="1" baseline="30000" dirty="0" smtClean="0"/>
              <a:t>T</a:t>
            </a:r>
            <a:r>
              <a:rPr lang="is-IS" sz="1600" dirty="0"/>
              <a:t>. The goal is to predict the outcome from the predictors, both for actual prefiction with future data and also to discover which predictors play an important role</a:t>
            </a:r>
            <a:r>
              <a:rPr lang="is-IS" sz="1600" dirty="0" smtClean="0"/>
              <a:t>.</a:t>
            </a:r>
          </a:p>
        </p:txBody>
      </p:sp>
      <p:graphicFrame>
        <p:nvGraphicFramePr>
          <p:cNvPr id="9" name="Object 8"/>
          <p:cNvGraphicFramePr>
            <a:graphicFrameLocks noChangeAspect="1"/>
          </p:cNvGraphicFramePr>
          <p:nvPr>
            <p:extLst>
              <p:ext uri="{D42A27DB-BD31-4B8C-83A1-F6EECF244321}">
                <p14:modId xmlns:p14="http://schemas.microsoft.com/office/powerpoint/2010/main" val="4126520898"/>
              </p:ext>
            </p:extLst>
          </p:nvPr>
        </p:nvGraphicFramePr>
        <p:xfrm>
          <a:off x="3333801" y="2540704"/>
          <a:ext cx="1882775" cy="508000"/>
        </p:xfrm>
        <a:graphic>
          <a:graphicData uri="http://schemas.openxmlformats.org/presentationml/2006/ole">
            <mc:AlternateContent xmlns:mc="http://schemas.openxmlformats.org/markup-compatibility/2006">
              <mc:Choice xmlns:v="urn:schemas-microsoft-com:vml" Requires="v">
                <p:oleObj spid="_x0000_s1039" name="Equation" r:id="rId3" imgW="800100" imgH="215900" progId="Equation.3">
                  <p:embed/>
                </p:oleObj>
              </mc:Choice>
              <mc:Fallback>
                <p:oleObj name="Equation" r:id="rId3" imgW="800100" imgH="215900" progId="Equation.3">
                  <p:embed/>
                  <p:pic>
                    <p:nvPicPr>
                      <p:cNvPr id="0" name=""/>
                      <p:cNvPicPr/>
                      <p:nvPr/>
                    </p:nvPicPr>
                    <p:blipFill>
                      <a:blip r:embed="rId4"/>
                      <a:stretch>
                        <a:fillRect/>
                      </a:stretch>
                    </p:blipFill>
                    <p:spPr>
                      <a:xfrm>
                        <a:off x="3333801" y="2540704"/>
                        <a:ext cx="1882775" cy="508000"/>
                      </a:xfrm>
                      <a:prstGeom prst="rect">
                        <a:avLst/>
                      </a:prstGeom>
                    </p:spPr>
                  </p:pic>
                </p:oleObj>
              </mc:Fallback>
            </mc:AlternateContent>
          </a:graphicData>
        </a:graphic>
      </p:graphicFrame>
      <p:sp>
        <p:nvSpPr>
          <p:cNvPr id="10" name="TextBox 9"/>
          <p:cNvSpPr txBox="1"/>
          <p:nvPr/>
        </p:nvSpPr>
        <p:spPr>
          <a:xfrm>
            <a:off x="4780695" y="3048704"/>
            <a:ext cx="3871573" cy="300082"/>
          </a:xfrm>
          <a:prstGeom prst="rect">
            <a:avLst/>
          </a:prstGeom>
          <a:noFill/>
        </p:spPr>
        <p:txBody>
          <a:bodyPr wrap="none" rtlCol="0">
            <a:spAutoFit/>
          </a:bodyPr>
          <a:lstStyle/>
          <a:p>
            <a:r>
              <a:rPr lang="en-GB" dirty="0" smtClean="0"/>
              <a:t>where β</a:t>
            </a:r>
            <a:r>
              <a:rPr lang="en-GB" baseline="-25000" dirty="0" smtClean="0"/>
              <a:t>j</a:t>
            </a:r>
            <a:r>
              <a:rPr lang="en-GB" dirty="0" smtClean="0"/>
              <a:t> represents the parameters to be estimated</a:t>
            </a:r>
            <a:endParaRPr lang="en-GB" dirty="0"/>
          </a:p>
        </p:txBody>
      </p:sp>
      <p:sp>
        <p:nvSpPr>
          <p:cNvPr id="3" name="Rectangle 2"/>
          <p:cNvSpPr/>
          <p:nvPr/>
        </p:nvSpPr>
        <p:spPr>
          <a:xfrm>
            <a:off x="495298" y="720273"/>
            <a:ext cx="2361031" cy="461665"/>
          </a:xfrm>
          <a:prstGeom prst="rect">
            <a:avLst/>
          </a:prstGeom>
        </p:spPr>
        <p:txBody>
          <a:bodyPr wrap="none">
            <a:spAutoFit/>
          </a:bodyPr>
          <a:lstStyle/>
          <a:p>
            <a:r>
              <a:rPr lang="en-GB" sz="2400" b="1" dirty="0"/>
              <a:t>Linear regression</a:t>
            </a:r>
          </a:p>
        </p:txBody>
      </p:sp>
    </p:spTree>
    <p:extLst>
      <p:ext uri="{BB962C8B-B14F-4D97-AF65-F5344CB8AC3E}">
        <p14:creationId xmlns:p14="http://schemas.microsoft.com/office/powerpoint/2010/main" val="4220150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8822" y="1341447"/>
            <a:ext cx="8267700" cy="830997"/>
          </a:xfrm>
          <a:prstGeom prst="rect">
            <a:avLst/>
          </a:prstGeom>
          <a:noFill/>
        </p:spPr>
        <p:txBody>
          <a:bodyPr wrap="square" rtlCol="0">
            <a:spAutoFit/>
          </a:bodyPr>
          <a:lstStyle/>
          <a:p>
            <a:pPr marL="285750" indent="-285750">
              <a:buFont typeface="Arial" panose="020B0604020202020204" pitchFamily="34" charset="0"/>
              <a:buChar char="•"/>
            </a:pPr>
            <a:r>
              <a:rPr lang="is-IS" sz="1600" b="1" dirty="0" smtClean="0"/>
              <a:t>Least </a:t>
            </a:r>
            <a:r>
              <a:rPr lang="is-IS" sz="1600" b="1" dirty="0" smtClean="0"/>
              <a:t>squares</a:t>
            </a:r>
          </a:p>
          <a:p>
            <a:r>
              <a:rPr lang="is-IS" sz="1600" dirty="0" smtClean="0"/>
              <a:t>Suitable when the response variable is quantitative and ideally when the error distribution is Gaussian</a:t>
            </a:r>
            <a:r>
              <a:rPr lang="is-IS" sz="1600" dirty="0" smtClean="0"/>
              <a:t>.</a:t>
            </a:r>
            <a:endParaRPr lang="en-GB" sz="1600" dirty="0" smtClean="0"/>
          </a:p>
        </p:txBody>
      </p:sp>
      <p:sp>
        <p:nvSpPr>
          <p:cNvPr id="3" name="Rectangle 2"/>
          <p:cNvSpPr/>
          <p:nvPr/>
        </p:nvSpPr>
        <p:spPr>
          <a:xfrm>
            <a:off x="495298" y="720273"/>
            <a:ext cx="3914533" cy="461665"/>
          </a:xfrm>
          <a:prstGeom prst="rect">
            <a:avLst/>
          </a:prstGeom>
        </p:spPr>
        <p:txBody>
          <a:bodyPr wrap="none">
            <a:spAutoFit/>
          </a:bodyPr>
          <a:lstStyle/>
          <a:p>
            <a:r>
              <a:rPr lang="en-GB" sz="2400" b="1" dirty="0"/>
              <a:t>Linear </a:t>
            </a:r>
            <a:r>
              <a:rPr lang="en-GB" sz="2400" b="1" dirty="0" smtClean="0"/>
              <a:t>regression: Algorithms</a:t>
            </a:r>
            <a:endParaRPr lang="en-GB" sz="2400" b="1" dirty="0"/>
          </a:p>
        </p:txBody>
      </p:sp>
      <p:sp>
        <p:nvSpPr>
          <p:cNvPr id="4" name="TextBox 3"/>
          <p:cNvSpPr txBox="1"/>
          <p:nvPr/>
        </p:nvSpPr>
        <p:spPr>
          <a:xfrm>
            <a:off x="358822" y="2404117"/>
            <a:ext cx="8267700" cy="2308324"/>
          </a:xfrm>
          <a:prstGeom prst="rect">
            <a:avLst/>
          </a:prstGeom>
          <a:noFill/>
        </p:spPr>
        <p:txBody>
          <a:bodyPr wrap="square" rtlCol="0">
            <a:spAutoFit/>
          </a:bodyPr>
          <a:lstStyle/>
          <a:p>
            <a:pPr marL="285750" indent="-285750">
              <a:buFont typeface="Arial" panose="020B0604020202020204" pitchFamily="34" charset="0"/>
              <a:buChar char="•"/>
            </a:pPr>
            <a:r>
              <a:rPr lang="is-IS" sz="1600" b="1" dirty="0" smtClean="0"/>
              <a:t>Lasso</a:t>
            </a:r>
            <a:endParaRPr lang="is-IS" sz="1600" b="1" dirty="0" smtClean="0"/>
          </a:p>
          <a:p>
            <a:r>
              <a:rPr lang="is-IS" sz="1600" dirty="0" smtClean="0"/>
              <a:t>Prediction accuracy over least squares for two reasons:</a:t>
            </a:r>
            <a:endParaRPr lang="is-IS" sz="1600" dirty="0"/>
          </a:p>
          <a:p>
            <a:r>
              <a:rPr lang="is-IS" sz="1600" dirty="0" smtClean="0"/>
              <a:t>1. Least squares estimate often has low bias but large variance, and prediction accuracy can someties be improved by shrinking the values of regression coefficients, or setting some coefficients to zero. By doing so we introduce some bias but reduce the variance of the predicted values and hence may improve the overall prediction accuracy (as measured in terms of the mean-squared error).</a:t>
            </a:r>
          </a:p>
          <a:p>
            <a:r>
              <a:rPr lang="is-IS" sz="1600" dirty="0" smtClean="0"/>
              <a:t>2. For purposes of interpretation: with a large number of predictors, we often would like to identify a smaller subset of these predictors that exhibit the strongest effects</a:t>
            </a:r>
            <a:r>
              <a:rPr lang="is-IS" sz="1600" dirty="0" smtClean="0"/>
              <a:t>.</a:t>
            </a:r>
            <a:endParaRPr lang="en-GB" sz="1600" dirty="0" smtClean="0"/>
          </a:p>
        </p:txBody>
      </p:sp>
      <p:sp>
        <p:nvSpPr>
          <p:cNvPr id="5" name="TextBox 4"/>
          <p:cNvSpPr txBox="1"/>
          <p:nvPr/>
        </p:nvSpPr>
        <p:spPr>
          <a:xfrm>
            <a:off x="358822" y="4903512"/>
            <a:ext cx="8267700" cy="1077218"/>
          </a:xfrm>
          <a:prstGeom prst="rect">
            <a:avLst/>
          </a:prstGeom>
          <a:noFill/>
        </p:spPr>
        <p:txBody>
          <a:bodyPr wrap="square" rtlCol="0">
            <a:spAutoFit/>
          </a:bodyPr>
          <a:lstStyle/>
          <a:p>
            <a:pPr marL="285750" indent="-285750">
              <a:buFont typeface="Arial" panose="020B0604020202020204" pitchFamily="34" charset="0"/>
              <a:buChar char="•"/>
            </a:pPr>
            <a:r>
              <a:rPr lang="en-GB" sz="1600" b="1" dirty="0" smtClean="0"/>
              <a:t>Generalised </a:t>
            </a:r>
            <a:r>
              <a:rPr lang="en-GB" sz="1600" b="1" dirty="0" smtClean="0"/>
              <a:t>Linear Regression</a:t>
            </a:r>
          </a:p>
          <a:p>
            <a:r>
              <a:rPr lang="en-GB" sz="1600" dirty="0" smtClean="0"/>
              <a:t>Generalisations of simple linear models and the Lasso that are suitable of other applications, for example, binary variables when error follows a binomial distribution; counts as variables where the error follows a Poisson distribution.</a:t>
            </a:r>
          </a:p>
        </p:txBody>
      </p:sp>
    </p:spTree>
    <p:extLst>
      <p:ext uri="{BB962C8B-B14F-4D97-AF65-F5344CB8AC3E}">
        <p14:creationId xmlns:p14="http://schemas.microsoft.com/office/powerpoint/2010/main" val="170218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6290" y="1175881"/>
            <a:ext cx="1841500" cy="740587"/>
          </a:xfrm>
          <a:prstGeom prst="rect">
            <a:avLst/>
          </a:prstGeom>
          <a:noFill/>
        </p:spPr>
        <p:txBody>
          <a:bodyPr wrap="square" rtlCol="0">
            <a:spAutoFit/>
          </a:bodyPr>
          <a:lstStyle/>
          <a:p>
            <a:pPr algn="ctr"/>
            <a:r>
              <a:rPr lang="en-GB" dirty="0" smtClean="0"/>
              <a:t>Algorithms for Logistic Regression with regularisation</a:t>
            </a:r>
          </a:p>
        </p:txBody>
      </p:sp>
      <p:sp>
        <p:nvSpPr>
          <p:cNvPr id="4" name="TextBox 3"/>
          <p:cNvSpPr txBox="1"/>
          <p:nvPr/>
        </p:nvSpPr>
        <p:spPr>
          <a:xfrm>
            <a:off x="2235117" y="837346"/>
            <a:ext cx="6322031" cy="1338828"/>
          </a:xfrm>
          <a:prstGeom prst="rect">
            <a:avLst/>
          </a:prstGeom>
          <a:noFill/>
        </p:spPr>
        <p:txBody>
          <a:bodyPr wrap="square" rtlCol="0">
            <a:spAutoFit/>
          </a:bodyPr>
          <a:lstStyle/>
          <a:p>
            <a:r>
              <a:rPr lang="en-GB" dirty="0" smtClean="0"/>
              <a:t>Logistic Regression is very popular in biomedical research for half a century.</a:t>
            </a:r>
          </a:p>
          <a:p>
            <a:r>
              <a:rPr lang="en-GB" dirty="0" smtClean="0"/>
              <a:t>When over-parametrised, i.e., p &gt; N (features is larger than samples), regularisation is needed to achieve a stable fit, i.e., traditional regression does not perform well with wide datasets with lots of correlation.</a:t>
            </a:r>
            <a:endParaRPr lang="en-GB" dirty="0"/>
          </a:p>
          <a:p>
            <a:pPr marL="285750" indent="-285750">
              <a:buFont typeface="Arial" charset="0"/>
              <a:buChar char="•"/>
            </a:pPr>
            <a:r>
              <a:rPr lang="en-GB" dirty="0" smtClean="0"/>
              <a:t>Lasso-penalised logistic models (</a:t>
            </a:r>
            <a:r>
              <a:rPr lang="en-GB" dirty="0" err="1" smtClean="0"/>
              <a:t>Koh</a:t>
            </a:r>
            <a:r>
              <a:rPr lang="en-GB" dirty="0" smtClean="0"/>
              <a:t> et al., 2007)</a:t>
            </a:r>
            <a:endParaRPr lang="en-GB" dirty="0"/>
          </a:p>
          <a:p>
            <a:pPr marL="285750" indent="-285750">
              <a:buFont typeface="Arial" charset="0"/>
              <a:buChar char="•"/>
            </a:pPr>
            <a:r>
              <a:rPr lang="en-GB" dirty="0" smtClean="0"/>
              <a:t>Coordinate descent </a:t>
            </a:r>
            <a:r>
              <a:rPr lang="en-GB" dirty="0"/>
              <a:t>(Friedman, Hastie, </a:t>
            </a:r>
            <a:r>
              <a:rPr lang="en-GB" dirty="0" err="1" smtClean="0"/>
              <a:t>Hoefling</a:t>
            </a:r>
            <a:r>
              <a:rPr lang="en-GB" dirty="0" smtClean="0"/>
              <a:t> and </a:t>
            </a:r>
            <a:r>
              <a:rPr lang="en-GB" dirty="0" err="1"/>
              <a:t>Tibshirani</a:t>
            </a:r>
            <a:r>
              <a:rPr lang="en-GB" dirty="0"/>
              <a:t> </a:t>
            </a:r>
            <a:r>
              <a:rPr lang="en-GB" dirty="0" smtClean="0"/>
              <a:t>2007)</a:t>
            </a:r>
            <a:endParaRPr lang="en-GB" dirty="0"/>
          </a:p>
        </p:txBody>
      </p:sp>
      <p:sp>
        <p:nvSpPr>
          <p:cNvPr id="5" name="TextBox 4"/>
          <p:cNvSpPr txBox="1"/>
          <p:nvPr/>
        </p:nvSpPr>
        <p:spPr>
          <a:xfrm>
            <a:off x="103758" y="2612706"/>
            <a:ext cx="2019710" cy="740587"/>
          </a:xfrm>
          <a:prstGeom prst="rect">
            <a:avLst/>
          </a:prstGeom>
          <a:noFill/>
        </p:spPr>
        <p:txBody>
          <a:bodyPr wrap="square" rtlCol="0">
            <a:spAutoFit/>
          </a:bodyPr>
          <a:lstStyle/>
          <a:p>
            <a:pPr algn="ctr"/>
            <a:r>
              <a:rPr lang="en-GB" dirty="0" smtClean="0"/>
              <a:t>Multiclass Logistic Regression with regularisation</a:t>
            </a:r>
          </a:p>
        </p:txBody>
      </p:sp>
      <p:sp>
        <p:nvSpPr>
          <p:cNvPr id="6" name="TextBox 5"/>
          <p:cNvSpPr txBox="1"/>
          <p:nvPr/>
        </p:nvSpPr>
        <p:spPr>
          <a:xfrm>
            <a:off x="2252557" y="2357450"/>
            <a:ext cx="5892799" cy="1338828"/>
          </a:xfrm>
          <a:prstGeom prst="rect">
            <a:avLst/>
          </a:prstGeom>
          <a:noFill/>
        </p:spPr>
        <p:txBody>
          <a:bodyPr wrap="square" rtlCol="0">
            <a:spAutoFit/>
          </a:bodyPr>
          <a:lstStyle/>
          <a:p>
            <a:r>
              <a:rPr lang="en-GB" dirty="0" smtClean="0"/>
              <a:t>When there are more than two classes for the response variable.</a:t>
            </a:r>
          </a:p>
          <a:p>
            <a:pPr marL="285750" indent="-285750">
              <a:buFont typeface="Arial" charset="0"/>
              <a:buChar char="•"/>
            </a:pPr>
            <a:r>
              <a:rPr lang="en-GB" dirty="0" smtClean="0"/>
              <a:t>One versus one OR One versus all (Hastie et al., 2009)</a:t>
            </a:r>
            <a:endParaRPr lang="en-GB" dirty="0"/>
          </a:p>
          <a:p>
            <a:pPr marL="285750" indent="-285750">
              <a:buFont typeface="Arial" charset="0"/>
              <a:buChar char="•"/>
            </a:pPr>
            <a:r>
              <a:rPr lang="en-GB" dirty="0" smtClean="0"/>
              <a:t>Multinomial likelihood, representing probabilities using the log-linear representation.</a:t>
            </a:r>
            <a:endParaRPr lang="en-GB" dirty="0"/>
          </a:p>
          <a:p>
            <a:pPr marL="285750" indent="-285750">
              <a:buFont typeface="Arial" charset="0"/>
              <a:buChar char="•"/>
            </a:pPr>
            <a:r>
              <a:rPr lang="en-GB" dirty="0" smtClean="0"/>
              <a:t>Coordinate-descent (Friedman, Hastie, </a:t>
            </a:r>
            <a:r>
              <a:rPr lang="en-GB" dirty="0" err="1"/>
              <a:t>Hoefling</a:t>
            </a:r>
            <a:r>
              <a:rPr lang="en-GB" dirty="0"/>
              <a:t> </a:t>
            </a:r>
            <a:r>
              <a:rPr lang="en-GB" dirty="0" smtClean="0"/>
              <a:t>and </a:t>
            </a:r>
            <a:r>
              <a:rPr lang="en-GB" dirty="0" err="1" smtClean="0"/>
              <a:t>Tibshirani</a:t>
            </a:r>
            <a:r>
              <a:rPr lang="en-GB" dirty="0" smtClean="0"/>
              <a:t> 2007)</a:t>
            </a:r>
            <a:endParaRPr lang="en-GB" dirty="0"/>
          </a:p>
          <a:p>
            <a:pPr marL="285750" indent="-285750">
              <a:buFont typeface="Arial" charset="0"/>
              <a:buChar char="•"/>
            </a:pPr>
            <a:r>
              <a:rPr lang="en-GB" dirty="0" smtClean="0"/>
              <a:t>Grouped-Lasso penalty </a:t>
            </a:r>
            <a:endParaRPr lang="en-GB" dirty="0"/>
          </a:p>
        </p:txBody>
      </p:sp>
      <p:sp>
        <p:nvSpPr>
          <p:cNvPr id="7" name="TextBox 6"/>
          <p:cNvSpPr txBox="1"/>
          <p:nvPr/>
        </p:nvSpPr>
        <p:spPr>
          <a:xfrm>
            <a:off x="266290" y="295611"/>
            <a:ext cx="5270910" cy="461665"/>
          </a:xfrm>
          <a:prstGeom prst="rect">
            <a:avLst/>
          </a:prstGeom>
          <a:noFill/>
        </p:spPr>
        <p:txBody>
          <a:bodyPr wrap="square" rtlCol="0">
            <a:spAutoFit/>
          </a:bodyPr>
          <a:lstStyle/>
          <a:p>
            <a:r>
              <a:rPr lang="en-GB" sz="2400" b="1" dirty="0" smtClean="0"/>
              <a:t>Generalisation of Linear Models, GLM </a:t>
            </a:r>
            <a:endParaRPr lang="en-GB" sz="2400" b="1" dirty="0"/>
          </a:p>
        </p:txBody>
      </p:sp>
      <p:sp>
        <p:nvSpPr>
          <p:cNvPr id="8" name="TextBox 7"/>
          <p:cNvSpPr txBox="1"/>
          <p:nvPr/>
        </p:nvSpPr>
        <p:spPr>
          <a:xfrm>
            <a:off x="192863" y="3999207"/>
            <a:ext cx="1841500" cy="524503"/>
          </a:xfrm>
          <a:prstGeom prst="rect">
            <a:avLst/>
          </a:prstGeom>
          <a:noFill/>
        </p:spPr>
        <p:txBody>
          <a:bodyPr wrap="square" rtlCol="0">
            <a:spAutoFit/>
          </a:bodyPr>
          <a:lstStyle/>
          <a:p>
            <a:pPr algn="ctr"/>
            <a:r>
              <a:rPr lang="en-GB" dirty="0" smtClean="0"/>
              <a:t>Log Linear Models and the </a:t>
            </a:r>
            <a:r>
              <a:rPr lang="en-GB" smtClean="0"/>
              <a:t>Poisson GLM</a:t>
            </a:r>
            <a:endParaRPr lang="en-GB" dirty="0" smtClean="0"/>
          </a:p>
        </p:txBody>
      </p:sp>
      <p:sp>
        <p:nvSpPr>
          <p:cNvPr id="11" name="TextBox 10"/>
          <p:cNvSpPr txBox="1"/>
          <p:nvPr/>
        </p:nvSpPr>
        <p:spPr>
          <a:xfrm>
            <a:off x="2432050" y="3926993"/>
            <a:ext cx="6210300" cy="524503"/>
          </a:xfrm>
          <a:prstGeom prst="rect">
            <a:avLst/>
          </a:prstGeom>
          <a:noFill/>
        </p:spPr>
        <p:txBody>
          <a:bodyPr wrap="square" rtlCol="0">
            <a:spAutoFit/>
          </a:bodyPr>
          <a:lstStyle/>
          <a:p>
            <a:r>
              <a:rPr lang="en-GB" dirty="0" smtClean="0"/>
              <a:t>When the response variable is nonnegative and represents a count, its mean will be positive and the Poisson likelihood is often used for inference.</a:t>
            </a:r>
          </a:p>
        </p:txBody>
      </p:sp>
      <p:sp>
        <p:nvSpPr>
          <p:cNvPr id="12" name="TextBox 11"/>
          <p:cNvSpPr txBox="1"/>
          <p:nvPr/>
        </p:nvSpPr>
        <p:spPr>
          <a:xfrm>
            <a:off x="266290" y="4860464"/>
            <a:ext cx="1841500" cy="524503"/>
          </a:xfrm>
          <a:prstGeom prst="rect">
            <a:avLst/>
          </a:prstGeom>
          <a:noFill/>
        </p:spPr>
        <p:txBody>
          <a:bodyPr wrap="square" rtlCol="0">
            <a:spAutoFit/>
          </a:bodyPr>
          <a:lstStyle/>
          <a:p>
            <a:pPr algn="ctr"/>
            <a:r>
              <a:rPr lang="en-GB" dirty="0" smtClean="0"/>
              <a:t>Cox Proportional Hazards Models</a:t>
            </a:r>
          </a:p>
        </p:txBody>
      </p:sp>
      <p:sp>
        <p:nvSpPr>
          <p:cNvPr id="13" name="TextBox 12"/>
          <p:cNvSpPr txBox="1"/>
          <p:nvPr/>
        </p:nvSpPr>
        <p:spPr>
          <a:xfrm>
            <a:off x="2427188" y="4675434"/>
            <a:ext cx="6178946" cy="956672"/>
          </a:xfrm>
          <a:prstGeom prst="rect">
            <a:avLst/>
          </a:prstGeom>
          <a:noFill/>
        </p:spPr>
        <p:txBody>
          <a:bodyPr wrap="square" rtlCol="0">
            <a:spAutoFit/>
          </a:bodyPr>
          <a:lstStyle/>
          <a:p>
            <a:r>
              <a:rPr lang="en-GB" dirty="0" smtClean="0"/>
              <a:t>Survival time points data in medical studies when the outcome of interest after treatment is often time to death or time to recurrence of the disease.</a:t>
            </a:r>
          </a:p>
          <a:p>
            <a:r>
              <a:rPr lang="en-GB" dirty="0" smtClean="0"/>
              <a:t>Algorithm based on coordinate-descent (Simon, Friedman, Hastie and </a:t>
            </a:r>
            <a:r>
              <a:rPr lang="en-GB" dirty="0" err="1" smtClean="0"/>
              <a:t>Tibshirani</a:t>
            </a:r>
            <a:r>
              <a:rPr lang="en-GB" dirty="0" smtClean="0"/>
              <a:t>, 2011).</a:t>
            </a:r>
          </a:p>
        </p:txBody>
      </p:sp>
      <p:sp>
        <p:nvSpPr>
          <p:cNvPr id="15" name="TextBox 14"/>
          <p:cNvSpPr txBox="1"/>
          <p:nvPr/>
        </p:nvSpPr>
        <p:spPr>
          <a:xfrm>
            <a:off x="245427" y="5881448"/>
            <a:ext cx="2019710" cy="524503"/>
          </a:xfrm>
          <a:prstGeom prst="rect">
            <a:avLst/>
          </a:prstGeom>
          <a:noFill/>
        </p:spPr>
        <p:txBody>
          <a:bodyPr wrap="square" rtlCol="0">
            <a:spAutoFit/>
          </a:bodyPr>
          <a:lstStyle/>
          <a:p>
            <a:pPr algn="ctr"/>
            <a:r>
              <a:rPr lang="en-GB" smtClean="0"/>
              <a:t>Support Vector Machine, SVM</a:t>
            </a:r>
            <a:endParaRPr lang="en-GB" dirty="0" smtClean="0"/>
          </a:p>
        </p:txBody>
      </p:sp>
      <p:sp>
        <p:nvSpPr>
          <p:cNvPr id="16" name="TextBox 15"/>
          <p:cNvSpPr txBox="1"/>
          <p:nvPr/>
        </p:nvSpPr>
        <p:spPr>
          <a:xfrm>
            <a:off x="2463404" y="5887890"/>
            <a:ext cx="6178946" cy="524503"/>
          </a:xfrm>
          <a:prstGeom prst="rect">
            <a:avLst/>
          </a:prstGeom>
          <a:noFill/>
        </p:spPr>
        <p:txBody>
          <a:bodyPr wrap="square" rtlCol="0">
            <a:spAutoFit/>
          </a:bodyPr>
          <a:lstStyle/>
          <a:p>
            <a:r>
              <a:rPr lang="en-GB" dirty="0" smtClean="0"/>
              <a:t>Binary classification. Similar to penalised Logistic Regression (</a:t>
            </a:r>
            <a:r>
              <a:rPr lang="en-GB" dirty="0" err="1" smtClean="0"/>
              <a:t>Boser</a:t>
            </a:r>
            <a:r>
              <a:rPr lang="en-GB" dirty="0" smtClean="0"/>
              <a:t>, </a:t>
            </a:r>
            <a:r>
              <a:rPr lang="en-GB" dirty="0" err="1" smtClean="0"/>
              <a:t>Guyon</a:t>
            </a:r>
            <a:r>
              <a:rPr lang="en-GB" dirty="0" smtClean="0"/>
              <a:t> and </a:t>
            </a:r>
            <a:r>
              <a:rPr lang="en-GB" dirty="0" err="1" smtClean="0"/>
              <a:t>Vapnik</a:t>
            </a:r>
            <a:r>
              <a:rPr lang="en-GB" dirty="0" smtClean="0"/>
              <a:t>, 1992) (</a:t>
            </a:r>
            <a:r>
              <a:rPr lang="en-GB" dirty="0" err="1" smtClean="0"/>
              <a:t>Vapnik</a:t>
            </a:r>
            <a:r>
              <a:rPr lang="en-GB" dirty="0" smtClean="0"/>
              <a:t> 1996).</a:t>
            </a:r>
          </a:p>
        </p:txBody>
      </p:sp>
      <p:sp>
        <p:nvSpPr>
          <p:cNvPr id="17" name="Left Brace 16"/>
          <p:cNvSpPr/>
          <p:nvPr/>
        </p:nvSpPr>
        <p:spPr>
          <a:xfrm>
            <a:off x="1958763" y="875415"/>
            <a:ext cx="324101" cy="1262705"/>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1" name="Left Brace 20"/>
          <p:cNvSpPr/>
          <p:nvPr/>
        </p:nvSpPr>
        <p:spPr>
          <a:xfrm>
            <a:off x="1958763" y="2387449"/>
            <a:ext cx="324101" cy="1135234"/>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2" name="Left Brace 21"/>
          <p:cNvSpPr/>
          <p:nvPr/>
        </p:nvSpPr>
        <p:spPr>
          <a:xfrm>
            <a:off x="2010405" y="3946590"/>
            <a:ext cx="324101" cy="504906"/>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3" name="Left Brace 22"/>
          <p:cNvSpPr/>
          <p:nvPr/>
        </p:nvSpPr>
        <p:spPr>
          <a:xfrm>
            <a:off x="2103087" y="4701821"/>
            <a:ext cx="324101" cy="903898"/>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4" name="Left Brace 23"/>
          <p:cNvSpPr/>
          <p:nvPr/>
        </p:nvSpPr>
        <p:spPr>
          <a:xfrm>
            <a:off x="2172455" y="5880589"/>
            <a:ext cx="324101" cy="504906"/>
          </a:xfrm>
          <a:prstGeom prst="leftBrace">
            <a:avLst>
              <a:gd name="adj1" fmla="val 51437"/>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1815606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5"/>
                                        </p:tgtEl>
                                      </p:cBhvr>
                                    </p:animEffect>
                                    <p:animScale>
                                      <p:cBhvr>
                                        <p:cTn id="10" dur="250" autoRev="1" fill="hold"/>
                                        <p:tgtEl>
                                          <p:spTgt spid="5"/>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8"/>
                                        </p:tgtEl>
                                      </p:cBhvr>
                                    </p:animEffect>
                                    <p:animScale>
                                      <p:cBhvr>
                                        <p:cTn id="13" dur="250" autoRev="1" fill="hold"/>
                                        <p:tgtEl>
                                          <p:spTgt spid="8"/>
                                        </p:tgtEl>
                                      </p:cBhvr>
                                      <p:by x="105000" y="105000"/>
                                    </p:animScale>
                                  </p:childTnLst>
                                </p:cTn>
                              </p:par>
                              <p:par>
                                <p:cTn id="14" presetID="26" presetClass="emph" presetSubtype="0" fill="hold" grpId="0" nodeType="withEffect">
                                  <p:stCondLst>
                                    <p:cond delay="0"/>
                                  </p:stCondLst>
                                  <p:childTnLst>
                                    <p:animEffect transition="out" filter="fade">
                                      <p:cBhvr>
                                        <p:cTn id="15" dur="500" tmFilter="0, 0; .2, .5; .8, .5; 1, 0"/>
                                        <p:tgtEl>
                                          <p:spTgt spid="12"/>
                                        </p:tgtEl>
                                      </p:cBhvr>
                                    </p:animEffect>
                                    <p:animScale>
                                      <p:cBhvr>
                                        <p:cTn id="16" dur="250" autoRev="1" fill="hold"/>
                                        <p:tgtEl>
                                          <p:spTgt spid="12"/>
                                        </p:tgtEl>
                                      </p:cBhvr>
                                      <p:by x="105000" y="105000"/>
                                    </p:animScale>
                                  </p:childTnLst>
                                </p:cTn>
                              </p:par>
                              <p:par>
                                <p:cTn id="17" presetID="26" presetClass="emph" presetSubtype="0" fill="hold" grpId="0" nodeType="withEffect">
                                  <p:stCondLst>
                                    <p:cond delay="0"/>
                                  </p:stCondLst>
                                  <p:childTnLst>
                                    <p:animEffect transition="out" filter="fade">
                                      <p:cBhvr>
                                        <p:cTn id="18" dur="500" tmFilter="0, 0; .2, .5; .8, .5; 1, 0"/>
                                        <p:tgtEl>
                                          <p:spTgt spid="15"/>
                                        </p:tgtEl>
                                      </p:cBhvr>
                                    </p:animEffect>
                                    <p:animScale>
                                      <p:cBhvr>
                                        <p:cTn id="19" dur="250" autoRev="1" fill="hold"/>
                                        <p:tgtEl>
                                          <p:spTgt spid="1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8" grpId="0"/>
      <p:bldP spid="12" grpId="0"/>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6289" y="569177"/>
            <a:ext cx="6216397" cy="461665"/>
          </a:xfrm>
          <a:prstGeom prst="rect">
            <a:avLst/>
          </a:prstGeom>
          <a:noFill/>
        </p:spPr>
        <p:txBody>
          <a:bodyPr wrap="square" rtlCol="0">
            <a:spAutoFit/>
          </a:bodyPr>
          <a:lstStyle/>
          <a:p>
            <a:r>
              <a:rPr lang="en-GB" sz="2400" b="1" dirty="0" smtClean="0"/>
              <a:t>Feature Selection and Coefficient Shrinkage</a:t>
            </a:r>
            <a:endParaRPr lang="en-GB" sz="2400" b="1" dirty="0"/>
          </a:p>
        </p:txBody>
      </p:sp>
      <p:sp>
        <p:nvSpPr>
          <p:cNvPr id="3" name="TextBox 2"/>
          <p:cNvSpPr txBox="1"/>
          <p:nvPr/>
        </p:nvSpPr>
        <p:spPr>
          <a:xfrm>
            <a:off x="266290" y="1120998"/>
            <a:ext cx="8267700" cy="2308324"/>
          </a:xfrm>
          <a:prstGeom prst="rect">
            <a:avLst/>
          </a:prstGeom>
          <a:noFill/>
        </p:spPr>
        <p:txBody>
          <a:bodyPr wrap="square" rtlCol="0">
            <a:spAutoFit/>
          </a:bodyPr>
          <a:lstStyle/>
          <a:p>
            <a:r>
              <a:rPr lang="is-IS" sz="1600" b="1" dirty="0" smtClean="0"/>
              <a:t>Motivation:</a:t>
            </a:r>
            <a:endParaRPr lang="is-IS" sz="1600" dirty="0" smtClean="0"/>
          </a:p>
          <a:p>
            <a:endParaRPr lang="is-IS" sz="1600" dirty="0" smtClean="0"/>
          </a:p>
          <a:p>
            <a:r>
              <a:rPr lang="is-IS" sz="1600" dirty="0" smtClean="0"/>
              <a:t>Simplify our model: dimension reduction</a:t>
            </a:r>
          </a:p>
          <a:p>
            <a:r>
              <a:rPr lang="is-IS" sz="1600" dirty="0" smtClean="0"/>
              <a:t>There are three main reasons to perform feature selection:</a:t>
            </a:r>
          </a:p>
          <a:p>
            <a:pPr marL="342900" indent="-342900">
              <a:buAutoNum type="arabicPeriod"/>
            </a:pPr>
            <a:r>
              <a:rPr lang="is-IS" sz="1600" dirty="0" smtClean="0"/>
              <a:t>Design consideration: reduce memory, improve speed</a:t>
            </a:r>
          </a:p>
          <a:p>
            <a:pPr marL="342900" indent="-342900">
              <a:buAutoNum type="arabicPeriod"/>
            </a:pPr>
            <a:r>
              <a:rPr lang="is-IS" sz="1600" dirty="0" smtClean="0"/>
              <a:t>Interpretability: simple models are easier to interpert</a:t>
            </a:r>
          </a:p>
          <a:p>
            <a:pPr marL="342900" indent="-342900">
              <a:buAutoNum type="arabicPeriod"/>
            </a:pPr>
            <a:r>
              <a:rPr lang="is-IS" sz="1600" dirty="0" smtClean="0"/>
              <a:t>Predictive Accuracy (overfitting): trade-off between:</a:t>
            </a:r>
          </a:p>
          <a:p>
            <a:pPr marL="628650" lvl="1" indent="-285750">
              <a:buFontTx/>
              <a:buChar char="-"/>
            </a:pPr>
            <a:r>
              <a:rPr lang="en-GB" sz="1600" dirty="0" smtClean="0"/>
              <a:t>How well ca we fit this particular dataset?</a:t>
            </a:r>
          </a:p>
          <a:p>
            <a:pPr marL="628650" lvl="1" indent="-285750">
              <a:buFontTx/>
              <a:buChar char="-"/>
            </a:pPr>
            <a:r>
              <a:rPr lang="en-GB" sz="1600" dirty="0" smtClean="0"/>
              <a:t>How well can the results be generalised to other datasets?</a:t>
            </a:r>
          </a:p>
        </p:txBody>
      </p:sp>
      <p:sp>
        <p:nvSpPr>
          <p:cNvPr id="4" name="TextBox 3"/>
          <p:cNvSpPr txBox="1"/>
          <p:nvPr/>
        </p:nvSpPr>
        <p:spPr>
          <a:xfrm>
            <a:off x="266289" y="3564791"/>
            <a:ext cx="8267700" cy="3293209"/>
          </a:xfrm>
          <a:prstGeom prst="rect">
            <a:avLst/>
          </a:prstGeom>
          <a:noFill/>
        </p:spPr>
        <p:txBody>
          <a:bodyPr wrap="square" rtlCol="0">
            <a:spAutoFit/>
          </a:bodyPr>
          <a:lstStyle/>
          <a:p>
            <a:r>
              <a:rPr lang="is-IS" sz="1600" b="1" dirty="0" smtClean="0"/>
              <a:t>Cross Validation</a:t>
            </a:r>
            <a:endParaRPr lang="is-IS" sz="1600" dirty="0" smtClean="0"/>
          </a:p>
          <a:p>
            <a:endParaRPr lang="is-IS" sz="1600" dirty="0" smtClean="0"/>
          </a:p>
          <a:p>
            <a:r>
              <a:rPr lang="en-GB" sz="1600" dirty="0" smtClean="0"/>
              <a:t>It is a technique to determine whether a model can be generalised to other similar databases (it measure the accuracy of a model</a:t>
            </a:r>
            <a:r>
              <a:rPr lang="en-GB" sz="1600" dirty="0" smtClean="0"/>
              <a:t>).</a:t>
            </a:r>
          </a:p>
          <a:p>
            <a:endParaRPr lang="en-GB" sz="1600" dirty="0"/>
          </a:p>
          <a:p>
            <a:r>
              <a:rPr lang="en-GB" sz="1600" dirty="0" smtClean="0"/>
              <a:t>Approach:</a:t>
            </a:r>
            <a:endParaRPr lang="en-GB" sz="1600" dirty="0"/>
          </a:p>
          <a:p>
            <a:pPr marL="285750" indent="-285750">
              <a:buFontTx/>
              <a:buChar char="-"/>
            </a:pPr>
            <a:r>
              <a:rPr lang="en-GB" sz="1600" dirty="0" smtClean="0"/>
              <a:t>Divide the dataset into training and test datasets</a:t>
            </a:r>
          </a:p>
          <a:p>
            <a:pPr marL="285750" indent="-285750">
              <a:buFontTx/>
              <a:buChar char="-"/>
            </a:pPr>
            <a:r>
              <a:rPr lang="en-GB" sz="1600" dirty="0" smtClean="0"/>
              <a:t>Fit the model to the training set</a:t>
            </a:r>
          </a:p>
          <a:p>
            <a:pPr marL="285750" indent="-285750">
              <a:buFontTx/>
              <a:buChar char="-"/>
            </a:pPr>
            <a:r>
              <a:rPr lang="en-GB" sz="1600" dirty="0" smtClean="0"/>
              <a:t>Use test set to evaluate goodness of fit</a:t>
            </a:r>
          </a:p>
          <a:p>
            <a:endParaRPr lang="en-GB" sz="1600" dirty="0"/>
          </a:p>
          <a:p>
            <a:r>
              <a:rPr lang="en-GB" sz="1600" dirty="0" smtClean="0"/>
              <a:t>Theory</a:t>
            </a:r>
            <a:endParaRPr lang="en-GB" sz="1600" dirty="0"/>
          </a:p>
          <a:p>
            <a:pPr marL="285750" indent="-285750">
              <a:buFontTx/>
              <a:buChar char="-"/>
            </a:pPr>
            <a:r>
              <a:rPr lang="en-GB" sz="1600" dirty="0" smtClean="0"/>
              <a:t>Signal is correlated across tests and training sets</a:t>
            </a:r>
          </a:p>
          <a:p>
            <a:pPr marL="285750" indent="-285750">
              <a:buFontTx/>
              <a:buChar char="-"/>
            </a:pPr>
            <a:r>
              <a:rPr lang="en-GB" sz="1600" dirty="0" smtClean="0"/>
              <a:t>Noise is uncorrelated across tests and training sets</a:t>
            </a:r>
          </a:p>
        </p:txBody>
      </p:sp>
    </p:spTree>
    <p:extLst>
      <p:ext uri="{BB962C8B-B14F-4D97-AF65-F5344CB8AC3E}">
        <p14:creationId xmlns:p14="http://schemas.microsoft.com/office/powerpoint/2010/main" val="5411518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5648</TotalTime>
  <Words>1101</Words>
  <Application>Microsoft Office PowerPoint</Application>
  <PresentationFormat>On-screen Show (4:3)</PresentationFormat>
  <Paragraphs>143</Paragraphs>
  <Slides>11</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3" baseType="lpstr">
      <vt:lpstr>Office Theme</vt:lpstr>
      <vt:lpstr>Equation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Perla Troncoso Rey (EI)</dc:creator>
  <cp:lastModifiedBy>sdl</cp:lastModifiedBy>
  <cp:revision>22</cp:revision>
  <dcterms:created xsi:type="dcterms:W3CDTF">2017-01-20T13:22:22Z</dcterms:created>
  <dcterms:modified xsi:type="dcterms:W3CDTF">2017-01-24T15:04:11Z</dcterms:modified>
</cp:coreProperties>
</file>

<file path=docProps/thumbnail.jpeg>
</file>